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92" r:id="rId3"/>
    <p:sldId id="259" r:id="rId4"/>
    <p:sldId id="280" r:id="rId5"/>
    <p:sldId id="282" r:id="rId6"/>
    <p:sldId id="281" r:id="rId7"/>
    <p:sldId id="283" r:id="rId8"/>
    <p:sldId id="284" r:id="rId9"/>
    <p:sldId id="285" r:id="rId10"/>
    <p:sldId id="286" r:id="rId11"/>
    <p:sldId id="287" r:id="rId12"/>
    <p:sldId id="288" r:id="rId13"/>
    <p:sldId id="293" r:id="rId14"/>
  </p:sldIdLst>
  <p:sldSz cx="18288000" cy="10287000"/>
  <p:notesSz cx="18288000" cy="10287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BF958EF-25F2-4817-84A4-E04792E6B41B}" type="datetimeFigureOut">
              <a:rPr lang="th-TH" smtClean="0"/>
              <a:t>07/03/67</a:t>
            </a:fld>
            <a:endParaRPr lang="th-TH"/>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D06843E-407D-491D-BBE2-29E043E0A027}" type="slidenum">
              <a:rPr lang="th-TH" smtClean="0"/>
              <a:t>‹#›</a:t>
            </a:fld>
            <a:endParaRPr lang="th-TH"/>
          </a:p>
        </p:txBody>
      </p:sp>
    </p:spTree>
    <p:extLst>
      <p:ext uri="{BB962C8B-B14F-4D97-AF65-F5344CB8AC3E}">
        <p14:creationId xmlns:p14="http://schemas.microsoft.com/office/powerpoint/2010/main" val="413699365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5D06843E-407D-491D-BBE2-29E043E0A027}" type="slidenum">
              <a:rPr lang="th-TH" smtClean="0"/>
              <a:t>2</a:t>
            </a:fld>
            <a:endParaRPr lang="th-TH"/>
          </a:p>
        </p:txBody>
      </p:sp>
    </p:spTree>
    <p:extLst>
      <p:ext uri="{BB962C8B-B14F-4D97-AF65-F5344CB8AC3E}">
        <p14:creationId xmlns:p14="http://schemas.microsoft.com/office/powerpoint/2010/main" val="275262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5D06843E-407D-491D-BBE2-29E043E0A027}" type="slidenum">
              <a:rPr lang="th-TH" smtClean="0"/>
              <a:t>7</a:t>
            </a:fld>
            <a:endParaRPr lang="th-TH"/>
          </a:p>
        </p:txBody>
      </p:sp>
    </p:spTree>
    <p:extLst>
      <p:ext uri="{BB962C8B-B14F-4D97-AF65-F5344CB8AC3E}">
        <p14:creationId xmlns:p14="http://schemas.microsoft.com/office/powerpoint/2010/main" val="406394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5D06843E-407D-491D-BBE2-29E043E0A027}" type="slidenum">
              <a:rPr lang="th-TH" smtClean="0"/>
              <a:t>8</a:t>
            </a:fld>
            <a:endParaRPr lang="th-TH"/>
          </a:p>
        </p:txBody>
      </p:sp>
    </p:spTree>
    <p:extLst>
      <p:ext uri="{BB962C8B-B14F-4D97-AF65-F5344CB8AC3E}">
        <p14:creationId xmlns:p14="http://schemas.microsoft.com/office/powerpoint/2010/main" val="65149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5D06843E-407D-491D-BBE2-29E043E0A027}" type="slidenum">
              <a:rPr lang="th-TH" smtClean="0"/>
              <a:t>9</a:t>
            </a:fld>
            <a:endParaRPr lang="th-TH"/>
          </a:p>
        </p:txBody>
      </p:sp>
    </p:spTree>
    <p:extLst>
      <p:ext uri="{BB962C8B-B14F-4D97-AF65-F5344CB8AC3E}">
        <p14:creationId xmlns:p14="http://schemas.microsoft.com/office/powerpoint/2010/main" val="2207396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395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6745712" y="9256776"/>
            <a:ext cx="1027176" cy="6858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460944" y="1028692"/>
            <a:ext cx="0" cy="906144"/>
          </a:xfrm>
          <a:custGeom>
            <a:avLst/>
            <a:gdLst/>
            <a:ahLst/>
            <a:cxnLst/>
            <a:rect l="l" t="t" r="r" b="b"/>
            <a:pathLst>
              <a:path h="906144">
                <a:moveTo>
                  <a:pt x="0" y="905720"/>
                </a:moveTo>
                <a:lnTo>
                  <a:pt x="1" y="0"/>
                </a:lnTo>
              </a:path>
            </a:pathLst>
          </a:custGeom>
          <a:ln w="66675">
            <a:solidFill>
              <a:srgbClr val="FCB13E"/>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000" b="0" i="0">
                <a:solidFill>
                  <a:schemeClr val="bg1"/>
                </a:solidFill>
                <a:latin typeface="Verdana"/>
                <a:cs typeface="Verdana"/>
              </a:defRPr>
            </a:lvl1pPr>
          </a:lstStyle>
          <a:p>
            <a:endParaRPr/>
          </a:p>
        </p:txBody>
      </p:sp>
      <p:sp>
        <p:nvSpPr>
          <p:cNvPr id="3" name="Holder 3"/>
          <p:cNvSpPr>
            <a:spLocks noGrp="1"/>
          </p:cNvSpPr>
          <p:nvPr>
            <p:ph sz="half" idx="2"/>
          </p:nvPr>
        </p:nvSpPr>
        <p:spPr>
          <a:xfrm>
            <a:off x="1662417" y="3023107"/>
            <a:ext cx="6809740" cy="6182359"/>
          </a:xfrm>
          <a:prstGeom prst="rect">
            <a:avLst/>
          </a:prstGeom>
        </p:spPr>
        <p:txBody>
          <a:bodyPr wrap="square" lIns="0" tIns="0" rIns="0" bIns="0">
            <a:spAutoFit/>
          </a:bodyPr>
          <a:lstStyle>
            <a:lvl1pPr>
              <a:defRPr sz="3750" b="0" i="0">
                <a:solidFill>
                  <a:srgbClr val="FCB13E"/>
                </a:solidFill>
                <a:latin typeface="Calibri"/>
                <a:cs typeface="Calibri"/>
              </a:defRPr>
            </a:lvl1pPr>
          </a:lstStyle>
          <a:p>
            <a:endParaRPr/>
          </a:p>
        </p:txBody>
      </p:sp>
      <p:sp>
        <p:nvSpPr>
          <p:cNvPr id="4" name="Holder 4"/>
          <p:cNvSpPr>
            <a:spLocks noGrp="1"/>
          </p:cNvSpPr>
          <p:nvPr>
            <p:ph sz="half" idx="3"/>
          </p:nvPr>
        </p:nvSpPr>
        <p:spPr>
          <a:xfrm>
            <a:off x="12426289" y="2584438"/>
            <a:ext cx="4201159" cy="6293484"/>
          </a:xfrm>
          <a:prstGeom prst="rect">
            <a:avLst/>
          </a:prstGeom>
        </p:spPr>
        <p:txBody>
          <a:bodyPr wrap="square" lIns="0" tIns="0" rIns="0" bIns="0">
            <a:spAutoFit/>
          </a:bodyPr>
          <a:lstStyle>
            <a:lvl1pPr>
              <a:defRPr sz="4300" b="1" i="0">
                <a:solidFill>
                  <a:schemeClr val="bg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6745712" y="9256776"/>
            <a:ext cx="1027176" cy="685800"/>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1439773"/>
            <a:ext cx="18288000" cy="6961632"/>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395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995612" y="4803139"/>
            <a:ext cx="12296775" cy="2463165"/>
          </a:xfrm>
          <a:prstGeom prst="rect">
            <a:avLst/>
          </a:prstGeom>
        </p:spPr>
        <p:txBody>
          <a:bodyPr wrap="square" lIns="0" tIns="0" rIns="0" bIns="0">
            <a:spAutoFit/>
          </a:bodyPr>
          <a:lstStyle>
            <a:lvl1pPr>
              <a:defRPr sz="8000" b="0" i="0">
                <a:solidFill>
                  <a:schemeClr val="bg1"/>
                </a:solidFill>
                <a:latin typeface="Verdana"/>
                <a:cs typeface="Verdana"/>
              </a:defRPr>
            </a:lvl1pPr>
          </a:lstStyle>
          <a:p>
            <a:endParaRPr/>
          </a:p>
        </p:txBody>
      </p:sp>
      <p:sp>
        <p:nvSpPr>
          <p:cNvPr id="3" name="Holder 3"/>
          <p:cNvSpPr>
            <a:spLocks noGrp="1"/>
          </p:cNvSpPr>
          <p:nvPr>
            <p:ph type="body" idx="1"/>
          </p:nvPr>
        </p:nvSpPr>
        <p:spPr>
          <a:xfrm>
            <a:off x="2730500" y="3194511"/>
            <a:ext cx="12827000" cy="31705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sgs.tu.ac.th/tucircularinnovation/" TargetMode="External"/><Relationship Id="rId3" Type="http://schemas.openxmlformats.org/officeDocument/2006/relationships/image" Target="../media/image36.jpg"/><Relationship Id="rId7" Type="http://schemas.openxmlformats.org/officeDocument/2006/relationships/hyperlink" Target="mailto:tucircularinnovation@sgs.tu.ac.th"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7EE46A1-28A7-4F83-B467-54C1589BE9B7}"/>
              </a:ext>
            </a:extLst>
          </p:cNvPr>
          <p:cNvSpPr/>
          <p:nvPr/>
        </p:nvSpPr>
        <p:spPr>
          <a:xfrm>
            <a:off x="7778496" y="2628900"/>
            <a:ext cx="2731007" cy="1819656"/>
          </a:xfrm>
          <a:prstGeom prst="rect">
            <a:avLst/>
          </a:prstGeom>
          <a:blipFill>
            <a:blip r:embed="rId2" cstate="print"/>
            <a:stretch>
              <a:fillRect/>
            </a:stretch>
          </a:blipFill>
        </p:spPr>
        <p:txBody>
          <a:bodyPr wrap="square" lIns="0" tIns="0" rIns="0" bIns="0" rtlCol="0"/>
          <a:lstStyle/>
          <a:p>
            <a:pPr algn="ctr"/>
            <a:endParaRPr dirty="0"/>
          </a:p>
        </p:txBody>
      </p:sp>
      <p:sp>
        <p:nvSpPr>
          <p:cNvPr id="9" name="object 3">
            <a:extLst>
              <a:ext uri="{FF2B5EF4-FFF2-40B4-BE49-F238E27FC236}">
                <a16:creationId xmlns:a16="http://schemas.microsoft.com/office/drawing/2014/main" id="{412E91FC-FF3C-4D31-9A0E-2C0ED541B605}"/>
              </a:ext>
            </a:extLst>
          </p:cNvPr>
          <p:cNvSpPr txBox="1">
            <a:spLocks/>
          </p:cNvSpPr>
          <p:nvPr/>
        </p:nvSpPr>
        <p:spPr>
          <a:xfrm>
            <a:off x="2857500" y="4553501"/>
            <a:ext cx="12573000" cy="3484287"/>
          </a:xfrm>
          <a:prstGeom prst="rect">
            <a:avLst/>
          </a:prstGeom>
        </p:spPr>
        <p:txBody>
          <a:bodyPr vert="horz" wrap="square" lIns="0" tIns="11430" rIns="0" bIns="0" rtlCol="0">
            <a:spAutoFit/>
          </a:bodyPr>
          <a:lstStyle>
            <a:lvl1pPr>
              <a:defRPr sz="8000" b="0" i="0">
                <a:solidFill>
                  <a:schemeClr val="bg1"/>
                </a:solidFill>
                <a:latin typeface="Verdana"/>
                <a:ea typeface="+mj-ea"/>
                <a:cs typeface="Verdana"/>
              </a:defRPr>
            </a:lvl1pPr>
          </a:lstStyle>
          <a:p>
            <a:pPr marL="3140075" marR="5080" indent="-3127375">
              <a:spcBef>
                <a:spcPts val="90"/>
              </a:spcBef>
            </a:pPr>
            <a:r>
              <a:rPr lang="en-US" sz="7200" kern="0" spc="-105" dirty="0"/>
              <a:t>COLLABORATIVE ONLINE</a:t>
            </a:r>
          </a:p>
          <a:p>
            <a:pPr marL="3140075" marR="5080" indent="-3127375">
              <a:spcBef>
                <a:spcPts val="90"/>
              </a:spcBef>
            </a:pPr>
            <a:r>
              <a:rPr lang="en-US" sz="7200" kern="0" spc="-105" dirty="0"/>
              <a:t>INTERNATIONAL LERANING</a:t>
            </a:r>
          </a:p>
          <a:p>
            <a:pPr marL="3140075" marR="5080" indent="-3127375" algn="ctr">
              <a:spcBef>
                <a:spcPts val="90"/>
              </a:spcBef>
            </a:pPr>
            <a:r>
              <a:rPr lang="en-US" sz="7200" kern="0" spc="-105" dirty="0"/>
              <a:t>(COIL)</a:t>
            </a:r>
            <a:endParaRPr lang="en-GB" sz="7200" kern="0" spc="-105" dirty="0"/>
          </a:p>
        </p:txBody>
      </p:sp>
    </p:spTree>
    <p:extLst>
      <p:ext uri="{BB962C8B-B14F-4D97-AF65-F5344CB8AC3E}">
        <p14:creationId xmlns:p14="http://schemas.microsoft.com/office/powerpoint/2010/main" val="3797437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49EC4B0B-4BD2-4898-9099-3F2058558B8D}"/>
              </a:ext>
            </a:extLst>
          </p:cNvPr>
          <p:cNvSpPr txBox="1">
            <a:spLocks noGrp="1"/>
          </p:cNvSpPr>
          <p:nvPr>
            <p:ph type="title"/>
          </p:nvPr>
        </p:nvSpPr>
        <p:spPr>
          <a:xfrm>
            <a:off x="1835708" y="865124"/>
            <a:ext cx="10137775" cy="939360"/>
          </a:xfrm>
          <a:prstGeom prst="rect">
            <a:avLst/>
          </a:prstGeom>
        </p:spPr>
        <p:txBody>
          <a:bodyPr vert="horz" wrap="square" lIns="0" tIns="15875" rIns="0" bIns="0" rtlCol="0">
            <a:spAutoFit/>
          </a:bodyPr>
          <a:lstStyle/>
          <a:p>
            <a:pPr marL="12700">
              <a:lnSpc>
                <a:spcPct val="100000"/>
              </a:lnSpc>
              <a:spcBef>
                <a:spcPts val="125"/>
              </a:spcBef>
            </a:pPr>
            <a:r>
              <a:rPr lang="en-US" sz="6000" spc="150" dirty="0">
                <a:solidFill>
                  <a:schemeClr val="accent6"/>
                </a:solidFill>
                <a:latin typeface="Calibri"/>
                <a:cs typeface="Calibri"/>
              </a:rPr>
              <a:t>KNOWLEDGE </a:t>
            </a:r>
            <a:r>
              <a:rPr sz="6000" spc="150" dirty="0">
                <a:solidFill>
                  <a:schemeClr val="accent6"/>
                </a:solidFill>
                <a:latin typeface="Calibri"/>
                <a:cs typeface="Calibri"/>
              </a:rPr>
              <a:t>PARTNERS</a:t>
            </a:r>
            <a:endParaRPr sz="6000" dirty="0">
              <a:solidFill>
                <a:schemeClr val="accent6"/>
              </a:solidFill>
              <a:latin typeface="Calibri"/>
              <a:cs typeface="Calibri"/>
            </a:endParaRPr>
          </a:p>
        </p:txBody>
      </p:sp>
      <p:sp>
        <p:nvSpPr>
          <p:cNvPr id="6" name="object 3">
            <a:extLst>
              <a:ext uri="{FF2B5EF4-FFF2-40B4-BE49-F238E27FC236}">
                <a16:creationId xmlns:a16="http://schemas.microsoft.com/office/drawing/2014/main" id="{A0577224-B389-4EB7-9A97-8E9B09FCD1A5}"/>
              </a:ext>
            </a:extLst>
          </p:cNvPr>
          <p:cNvSpPr/>
          <p:nvPr/>
        </p:nvSpPr>
        <p:spPr>
          <a:xfrm>
            <a:off x="1447800" y="1001748"/>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7" name="object 7">
            <a:extLst>
              <a:ext uri="{FF2B5EF4-FFF2-40B4-BE49-F238E27FC236}">
                <a16:creationId xmlns:a16="http://schemas.microsoft.com/office/drawing/2014/main" id="{540B902E-1776-464B-93FE-0E1A2685BCD6}"/>
              </a:ext>
            </a:extLst>
          </p:cNvPr>
          <p:cNvSpPr/>
          <p:nvPr/>
        </p:nvSpPr>
        <p:spPr>
          <a:xfrm>
            <a:off x="1156412" y="3846825"/>
            <a:ext cx="1944453" cy="1449075"/>
          </a:xfrm>
          <a:prstGeom prst="rect">
            <a:avLst/>
          </a:prstGeom>
          <a:blipFill>
            <a:blip r:embed="rId2" cstate="print"/>
            <a:stretch>
              <a:fillRect/>
            </a:stretch>
          </a:blipFill>
        </p:spPr>
        <p:txBody>
          <a:bodyPr wrap="square" lIns="0" tIns="0" rIns="0" bIns="0" rtlCol="0"/>
          <a:lstStyle/>
          <a:p>
            <a:endParaRPr/>
          </a:p>
        </p:txBody>
      </p:sp>
      <p:sp>
        <p:nvSpPr>
          <p:cNvPr id="8" name="object 4">
            <a:extLst>
              <a:ext uri="{FF2B5EF4-FFF2-40B4-BE49-F238E27FC236}">
                <a16:creationId xmlns:a16="http://schemas.microsoft.com/office/drawing/2014/main" id="{C4743FC6-E099-49DF-839E-5DBA5E3545D6}"/>
              </a:ext>
            </a:extLst>
          </p:cNvPr>
          <p:cNvSpPr/>
          <p:nvPr/>
        </p:nvSpPr>
        <p:spPr>
          <a:xfrm>
            <a:off x="10287000" y="3629678"/>
            <a:ext cx="914400" cy="1904166"/>
          </a:xfrm>
          <a:prstGeom prst="rect">
            <a:avLst/>
          </a:prstGeom>
          <a:blipFill>
            <a:blip r:embed="rId3" cstate="print"/>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CCFA1942-A8B6-4894-B040-9253B12D9511}"/>
              </a:ext>
            </a:extLst>
          </p:cNvPr>
          <p:cNvSpPr txBox="1"/>
          <p:nvPr/>
        </p:nvSpPr>
        <p:spPr>
          <a:xfrm>
            <a:off x="2667000" y="7526594"/>
            <a:ext cx="6898511" cy="954107"/>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1"/>
                </a:solidFill>
              </a:rPr>
              <a:t>3-Hr Content Creation Workshop</a:t>
            </a:r>
          </a:p>
          <a:p>
            <a:pPr marL="457200" indent="-457200">
              <a:buFont typeface="Arial" panose="020B0604020202020204" pitchFamily="34" charset="0"/>
              <a:buChar char="•"/>
            </a:pPr>
            <a:r>
              <a:rPr lang="en-US" dirty="0">
                <a:solidFill>
                  <a:schemeClr val="bg1"/>
                </a:solidFill>
              </a:rPr>
              <a:t>Event Promotion on </a:t>
            </a:r>
            <a:r>
              <a:rPr lang="en-US" dirty="0" err="1">
                <a:solidFill>
                  <a:schemeClr val="bg1"/>
                </a:solidFill>
              </a:rPr>
              <a:t>TikTok</a:t>
            </a:r>
            <a:r>
              <a:rPr lang="en-US" dirty="0">
                <a:solidFill>
                  <a:schemeClr val="bg1"/>
                </a:solidFill>
              </a:rPr>
              <a:t> (</a:t>
            </a:r>
            <a:r>
              <a:rPr lang="en-US" dirty="0" err="1">
                <a:solidFill>
                  <a:schemeClr val="bg1"/>
                </a:solidFill>
              </a:rPr>
              <a:t>TopView</a:t>
            </a:r>
            <a:r>
              <a:rPr lang="en-US" dirty="0">
                <a:solidFill>
                  <a:schemeClr val="bg1"/>
                </a:solidFill>
              </a:rPr>
              <a:t> video)</a:t>
            </a:r>
            <a:endParaRPr lang="th-TH" dirty="0">
              <a:solidFill>
                <a:schemeClr val="bg1"/>
              </a:solidFill>
            </a:endParaRPr>
          </a:p>
        </p:txBody>
      </p:sp>
      <p:pic>
        <p:nvPicPr>
          <p:cNvPr id="6146" name="Picture 2" descr="https://lh7-us.googleusercontent.com/1fh4yIUY_BK7nk5FnRZnQmmOxXEqQoL_UtwPOXrpXSduo2UMd7B6SfF4Q6zZeiC-9cW0-O1EepvagsOmeDXzi_Gpj4f4_G3UBgM17074R2jvSHu85QurqUDB9_Hn016W6TVzSkuqUkeS">
            <a:extLst>
              <a:ext uri="{FF2B5EF4-FFF2-40B4-BE49-F238E27FC236}">
                <a16:creationId xmlns:a16="http://schemas.microsoft.com/office/drawing/2014/main" id="{9D5FC21B-A5BF-41CD-B951-6729E0698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970" y="4420282"/>
            <a:ext cx="5592629" cy="30133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7-us.googleusercontent.com/jmtoqyQ3RwrgO22pvF6Ya5CNiYfH0a7cf2tk3-vluEi_iQSJ0Jw3W2hbEl8MvkbxRIO3B7wJR1r1JmQ5DWlrdvXrrHYVRs3SNVbZ7WuGya2uXQftv4OBFY_Kmwz7lINWWa7onoj8UUKW">
            <a:extLst>
              <a:ext uri="{FF2B5EF4-FFF2-40B4-BE49-F238E27FC236}">
                <a16:creationId xmlns:a16="http://schemas.microsoft.com/office/drawing/2014/main" id="{B523C6AE-E9C5-44E3-8B0A-0DD7C4E6C5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971" y="2268280"/>
            <a:ext cx="5592629" cy="21520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FF59EAF-E585-4B11-962A-D9536006CD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102"/>
          <a:stretch/>
        </p:blipFill>
        <p:spPr>
          <a:xfrm>
            <a:off x="11575189" y="4646843"/>
            <a:ext cx="4581446" cy="2695930"/>
          </a:xfrm>
          <a:prstGeom prst="rect">
            <a:avLst/>
          </a:prstGeom>
        </p:spPr>
      </p:pic>
      <p:pic>
        <p:nvPicPr>
          <p:cNvPr id="14" name="Picture 13">
            <a:extLst>
              <a:ext uri="{FF2B5EF4-FFF2-40B4-BE49-F238E27FC236}">
                <a16:creationId xmlns:a16="http://schemas.microsoft.com/office/drawing/2014/main" id="{80B2495C-346B-42B7-B414-1AC86ACB3B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7670" y="2068687"/>
            <a:ext cx="4176484" cy="2351595"/>
          </a:xfrm>
          <a:prstGeom prst="rect">
            <a:avLst/>
          </a:prstGeom>
        </p:spPr>
      </p:pic>
      <p:sp>
        <p:nvSpPr>
          <p:cNvPr id="17" name="TextBox 16">
            <a:extLst>
              <a:ext uri="{FF2B5EF4-FFF2-40B4-BE49-F238E27FC236}">
                <a16:creationId xmlns:a16="http://schemas.microsoft.com/office/drawing/2014/main" id="{49482EA5-AF72-4500-8C9C-23A003F4A823}"/>
              </a:ext>
            </a:extLst>
          </p:cNvPr>
          <p:cNvSpPr txBox="1"/>
          <p:nvPr/>
        </p:nvSpPr>
        <p:spPr>
          <a:xfrm>
            <a:off x="10591800" y="7526594"/>
            <a:ext cx="6781788" cy="954107"/>
          </a:xfrm>
          <a:prstGeom prst="rect">
            <a:avLst/>
          </a:prstGeom>
          <a:noFill/>
        </p:spPr>
        <p:txBody>
          <a:bodyPr wrap="square" rtlCol="0">
            <a:spAutoFit/>
          </a:bodyPr>
          <a:lstStyle/>
          <a:p>
            <a:pPr marL="457200" indent="-457200">
              <a:buFont typeface="Arial" panose="020B0604020202020204" pitchFamily="34" charset="0"/>
              <a:buChar char="•"/>
            </a:pPr>
            <a:r>
              <a:rPr lang="en-US" dirty="0">
                <a:solidFill>
                  <a:schemeClr val="bg1"/>
                </a:solidFill>
              </a:rPr>
              <a:t>6-Hr Circular Design Thinking Workshop</a:t>
            </a:r>
          </a:p>
          <a:p>
            <a:pPr marL="457200" indent="-457200">
              <a:buFont typeface="Arial" panose="020B0604020202020204" pitchFamily="34" charset="0"/>
              <a:buChar char="•"/>
            </a:pPr>
            <a:r>
              <a:rPr lang="en-US" dirty="0">
                <a:solidFill>
                  <a:schemeClr val="bg1"/>
                </a:solidFill>
              </a:rPr>
              <a:t>Finalists’ Idea Selection </a:t>
            </a:r>
            <a:endParaRPr lang="th-TH" dirty="0">
              <a:solidFill>
                <a:schemeClr val="bg1"/>
              </a:solidFill>
            </a:endParaRPr>
          </a:p>
        </p:txBody>
      </p:sp>
      <p:cxnSp>
        <p:nvCxnSpPr>
          <p:cNvPr id="18" name="Straight Connector 17">
            <a:extLst>
              <a:ext uri="{FF2B5EF4-FFF2-40B4-BE49-F238E27FC236}">
                <a16:creationId xmlns:a16="http://schemas.microsoft.com/office/drawing/2014/main" id="{BF4813FE-7C59-40FF-9E86-AB2254BD9BFA}"/>
              </a:ext>
            </a:extLst>
          </p:cNvPr>
          <p:cNvCxnSpPr>
            <a:cxnSpLocks/>
          </p:cNvCxnSpPr>
          <p:nvPr/>
        </p:nvCxnSpPr>
        <p:spPr>
          <a:xfrm>
            <a:off x="9829800" y="2268280"/>
            <a:ext cx="0" cy="644252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1650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B2A47F8D-716F-42F8-A5EA-C18F12C0375A}"/>
              </a:ext>
            </a:extLst>
          </p:cNvPr>
          <p:cNvSpPr txBox="1">
            <a:spLocks/>
          </p:cNvSpPr>
          <p:nvPr/>
        </p:nvSpPr>
        <p:spPr>
          <a:xfrm>
            <a:off x="1835708" y="865124"/>
            <a:ext cx="10137775" cy="939360"/>
          </a:xfrm>
          <a:prstGeom prst="rect">
            <a:avLst/>
          </a:prstGeom>
        </p:spPr>
        <p:txBody>
          <a:bodyPr vert="horz" wrap="square" lIns="0" tIns="15875" rIns="0" bIns="0" rtlCol="0">
            <a:spAutoFit/>
          </a:bodyPr>
          <a:lstStyle>
            <a:lvl1pPr>
              <a:defRPr sz="8000" b="0" i="0">
                <a:solidFill>
                  <a:schemeClr val="bg1"/>
                </a:solidFill>
                <a:latin typeface="Verdana"/>
                <a:ea typeface="+mj-ea"/>
                <a:cs typeface="Verdana"/>
              </a:defRPr>
            </a:lvl1pPr>
          </a:lstStyle>
          <a:p>
            <a:pPr marL="12700">
              <a:spcBef>
                <a:spcPts val="125"/>
              </a:spcBef>
            </a:pPr>
            <a:r>
              <a:rPr lang="en-US" sz="6000" kern="0" spc="150" dirty="0">
                <a:solidFill>
                  <a:schemeClr val="accent6"/>
                </a:solidFill>
                <a:latin typeface="Calibri"/>
                <a:cs typeface="Calibri"/>
              </a:rPr>
              <a:t>ALUMNI</a:t>
            </a:r>
            <a:endParaRPr lang="en-US" sz="6000" kern="0" dirty="0">
              <a:solidFill>
                <a:schemeClr val="accent6"/>
              </a:solidFill>
              <a:latin typeface="Calibri"/>
              <a:cs typeface="Calibri"/>
            </a:endParaRPr>
          </a:p>
        </p:txBody>
      </p:sp>
      <p:sp>
        <p:nvSpPr>
          <p:cNvPr id="5" name="object 3">
            <a:extLst>
              <a:ext uri="{FF2B5EF4-FFF2-40B4-BE49-F238E27FC236}">
                <a16:creationId xmlns:a16="http://schemas.microsoft.com/office/drawing/2014/main" id="{698D9DD7-D05C-4FA7-B95D-492C58D9840F}"/>
              </a:ext>
            </a:extLst>
          </p:cNvPr>
          <p:cNvSpPr/>
          <p:nvPr/>
        </p:nvSpPr>
        <p:spPr>
          <a:xfrm>
            <a:off x="1447800" y="1001748"/>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6" name="TextBox 5">
            <a:extLst>
              <a:ext uri="{FF2B5EF4-FFF2-40B4-BE49-F238E27FC236}">
                <a16:creationId xmlns:a16="http://schemas.microsoft.com/office/drawing/2014/main" id="{15612F5D-AF06-4928-A65E-351F45E3C2D4}"/>
              </a:ext>
            </a:extLst>
          </p:cNvPr>
          <p:cNvSpPr txBox="1"/>
          <p:nvPr/>
        </p:nvSpPr>
        <p:spPr>
          <a:xfrm>
            <a:off x="1447800" y="2552700"/>
            <a:ext cx="7696200" cy="6247864"/>
          </a:xfrm>
          <a:prstGeom prst="rect">
            <a:avLst/>
          </a:prstGeom>
          <a:noFill/>
        </p:spPr>
        <p:txBody>
          <a:bodyPr wrap="square" rtlCol="0">
            <a:spAutoFit/>
          </a:bodyPr>
          <a:lstStyle/>
          <a:p>
            <a:r>
              <a:rPr lang="en-US" sz="3600" dirty="0">
                <a:highlight>
                  <a:srgbClr val="00FFFF"/>
                </a:highlight>
              </a:rPr>
              <a:t>Recent Winner (2023)</a:t>
            </a:r>
          </a:p>
          <a:p>
            <a:endParaRPr lang="en-GB" dirty="0">
              <a:solidFill>
                <a:schemeClr val="bg1"/>
              </a:solidFill>
            </a:endParaRPr>
          </a:p>
          <a:p>
            <a:r>
              <a:rPr lang="en-GB" dirty="0" err="1">
                <a:solidFill>
                  <a:schemeClr val="accent6"/>
                </a:solidFill>
              </a:rPr>
              <a:t>Phytavaren</a:t>
            </a:r>
            <a:r>
              <a:rPr lang="en-GB" dirty="0">
                <a:solidFill>
                  <a:schemeClr val="accent6"/>
                </a:solidFill>
              </a:rPr>
              <a:t> Technology is a </a:t>
            </a:r>
            <a:r>
              <a:rPr lang="en-GB" dirty="0" err="1">
                <a:solidFill>
                  <a:schemeClr val="accent6"/>
                </a:solidFill>
              </a:rPr>
              <a:t>proptech</a:t>
            </a:r>
            <a:r>
              <a:rPr lang="en-GB" dirty="0">
                <a:solidFill>
                  <a:schemeClr val="accent6"/>
                </a:solidFill>
              </a:rPr>
              <a:t> </a:t>
            </a:r>
            <a:r>
              <a:rPr lang="en-GB" dirty="0" err="1">
                <a:solidFill>
                  <a:schemeClr val="accent6"/>
                </a:solidFill>
              </a:rPr>
              <a:t>startup</a:t>
            </a:r>
            <a:r>
              <a:rPr lang="en-GB" dirty="0">
                <a:solidFill>
                  <a:schemeClr val="accent6"/>
                </a:solidFill>
              </a:rPr>
              <a:t> developing the Semi-Calcite Passive Brick by integrating waste materials into the construction industry</a:t>
            </a:r>
            <a:r>
              <a:rPr lang="en-GB" dirty="0">
                <a:solidFill>
                  <a:schemeClr val="bg1"/>
                </a:solidFill>
              </a:rPr>
              <a:t>, including shells, glass, and plastic, addressing the plastic pollution crisis while enhancing building thermal efficiency.</a:t>
            </a:r>
          </a:p>
          <a:p>
            <a:endParaRPr lang="en-GB" dirty="0">
              <a:solidFill>
                <a:schemeClr val="bg1"/>
              </a:solidFill>
            </a:endParaRPr>
          </a:p>
          <a:p>
            <a:r>
              <a:rPr lang="en-US" dirty="0">
                <a:solidFill>
                  <a:schemeClr val="accent6"/>
                </a:solidFill>
              </a:rPr>
              <a:t>SGS is now helping the winner to develop their marketing campaign promote their innovations on different platforms: </a:t>
            </a:r>
            <a:r>
              <a:rPr lang="en-US" dirty="0" err="1">
                <a:solidFill>
                  <a:schemeClr val="accent6"/>
                </a:solidFill>
              </a:rPr>
              <a:t>TikTok</a:t>
            </a:r>
            <a:r>
              <a:rPr lang="en-US" dirty="0">
                <a:solidFill>
                  <a:schemeClr val="accent6"/>
                </a:solidFill>
              </a:rPr>
              <a:t>, FB, IG.  </a:t>
            </a:r>
            <a:endParaRPr lang="th-TH" dirty="0">
              <a:solidFill>
                <a:schemeClr val="accent6"/>
              </a:solidFill>
            </a:endParaRPr>
          </a:p>
          <a:p>
            <a:endParaRPr lang="en-US" dirty="0">
              <a:solidFill>
                <a:schemeClr val="bg1"/>
              </a:solidFill>
            </a:endParaRPr>
          </a:p>
          <a:p>
            <a:endParaRPr lang="en-US" i="1" dirty="0">
              <a:highlight>
                <a:srgbClr val="00FFFF"/>
              </a:highlight>
            </a:endParaRPr>
          </a:p>
        </p:txBody>
      </p:sp>
      <p:pic>
        <p:nvPicPr>
          <p:cNvPr id="7" name="Picture 6">
            <a:extLst>
              <a:ext uri="{FF2B5EF4-FFF2-40B4-BE49-F238E27FC236}">
                <a16:creationId xmlns:a16="http://schemas.microsoft.com/office/drawing/2014/main" id="{01B3DF8A-F4B4-4508-9B0F-6ACAD872AC53}"/>
              </a:ext>
            </a:extLst>
          </p:cNvPr>
          <p:cNvPicPr/>
          <p:nvPr/>
        </p:nvPicPr>
        <p:blipFill rotWithShape="1">
          <a:blip r:embed="rId2" cstate="print">
            <a:extLst>
              <a:ext uri="{28A0092B-C50C-407E-A947-70E740481C1C}">
                <a14:useLocalDpi xmlns:a14="http://schemas.microsoft.com/office/drawing/2010/main" val="0"/>
              </a:ext>
            </a:extLst>
          </a:blip>
          <a:srcRect l="7386" r="7527" b="-6"/>
          <a:stretch/>
        </p:blipFill>
        <p:spPr bwMode="auto">
          <a:xfrm>
            <a:off x="9377593" y="4900077"/>
            <a:ext cx="3640484" cy="4116679"/>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72815D6-8013-4D0E-97ED-881D214123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182600" y="4900077"/>
            <a:ext cx="3827972" cy="4123639"/>
          </a:xfrm>
          <a:prstGeom prst="rect">
            <a:avLst/>
          </a:prstGeom>
        </p:spPr>
      </p:pic>
      <p:pic>
        <p:nvPicPr>
          <p:cNvPr id="11" name="Picture 10">
            <a:extLst>
              <a:ext uri="{FF2B5EF4-FFF2-40B4-BE49-F238E27FC236}">
                <a16:creationId xmlns:a16="http://schemas.microsoft.com/office/drawing/2014/main" id="{90F797B8-9528-465A-B68C-61CEBC8ADB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6" t="3007" r="7123" b="3007"/>
          <a:stretch/>
        </p:blipFill>
        <p:spPr>
          <a:xfrm>
            <a:off x="10479029" y="1855664"/>
            <a:ext cx="5078096" cy="2993232"/>
          </a:xfrm>
          <a:prstGeom prst="rect">
            <a:avLst/>
          </a:prstGeom>
        </p:spPr>
      </p:pic>
    </p:spTree>
    <p:extLst>
      <p:ext uri="{BB962C8B-B14F-4D97-AF65-F5344CB8AC3E}">
        <p14:creationId xmlns:p14="http://schemas.microsoft.com/office/powerpoint/2010/main" val="139614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B2A47F8D-716F-42F8-A5EA-C18F12C0375A}"/>
              </a:ext>
            </a:extLst>
          </p:cNvPr>
          <p:cNvSpPr txBox="1">
            <a:spLocks/>
          </p:cNvSpPr>
          <p:nvPr/>
        </p:nvSpPr>
        <p:spPr>
          <a:xfrm>
            <a:off x="1835708" y="865124"/>
            <a:ext cx="10137775" cy="939360"/>
          </a:xfrm>
          <a:prstGeom prst="rect">
            <a:avLst/>
          </a:prstGeom>
        </p:spPr>
        <p:txBody>
          <a:bodyPr vert="horz" wrap="square" lIns="0" tIns="15875" rIns="0" bIns="0" rtlCol="0">
            <a:spAutoFit/>
          </a:bodyPr>
          <a:lstStyle>
            <a:lvl1pPr>
              <a:defRPr sz="8000" b="0" i="0">
                <a:solidFill>
                  <a:schemeClr val="bg1"/>
                </a:solidFill>
                <a:latin typeface="Verdana"/>
                <a:ea typeface="+mj-ea"/>
                <a:cs typeface="Verdana"/>
              </a:defRPr>
            </a:lvl1pPr>
          </a:lstStyle>
          <a:p>
            <a:pPr marL="12700">
              <a:spcBef>
                <a:spcPts val="125"/>
              </a:spcBef>
            </a:pPr>
            <a:r>
              <a:rPr lang="en-US" sz="6000" kern="0" spc="150" dirty="0">
                <a:solidFill>
                  <a:schemeClr val="accent6"/>
                </a:solidFill>
                <a:latin typeface="Calibri"/>
                <a:cs typeface="Calibri"/>
              </a:rPr>
              <a:t>ALUMNI</a:t>
            </a:r>
            <a:endParaRPr lang="en-US" sz="6000" kern="0" dirty="0">
              <a:solidFill>
                <a:schemeClr val="accent6"/>
              </a:solidFill>
              <a:latin typeface="Calibri"/>
              <a:cs typeface="Calibri"/>
            </a:endParaRPr>
          </a:p>
        </p:txBody>
      </p:sp>
      <p:sp>
        <p:nvSpPr>
          <p:cNvPr id="5" name="object 3">
            <a:extLst>
              <a:ext uri="{FF2B5EF4-FFF2-40B4-BE49-F238E27FC236}">
                <a16:creationId xmlns:a16="http://schemas.microsoft.com/office/drawing/2014/main" id="{698D9DD7-D05C-4FA7-B95D-492C58D9840F}"/>
              </a:ext>
            </a:extLst>
          </p:cNvPr>
          <p:cNvSpPr/>
          <p:nvPr/>
        </p:nvSpPr>
        <p:spPr>
          <a:xfrm>
            <a:off x="1447800" y="1001748"/>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6" name="TextBox 5">
            <a:extLst>
              <a:ext uri="{FF2B5EF4-FFF2-40B4-BE49-F238E27FC236}">
                <a16:creationId xmlns:a16="http://schemas.microsoft.com/office/drawing/2014/main" id="{15612F5D-AF06-4928-A65E-351F45E3C2D4}"/>
              </a:ext>
            </a:extLst>
          </p:cNvPr>
          <p:cNvSpPr txBox="1"/>
          <p:nvPr/>
        </p:nvSpPr>
        <p:spPr>
          <a:xfrm>
            <a:off x="1507167" y="2400300"/>
            <a:ext cx="7696200" cy="6247864"/>
          </a:xfrm>
          <a:prstGeom prst="rect">
            <a:avLst/>
          </a:prstGeom>
          <a:noFill/>
        </p:spPr>
        <p:txBody>
          <a:bodyPr wrap="square" rtlCol="0">
            <a:spAutoFit/>
          </a:bodyPr>
          <a:lstStyle/>
          <a:p>
            <a:r>
              <a:rPr lang="en-US" sz="3600" dirty="0">
                <a:highlight>
                  <a:srgbClr val="00FFFF"/>
                </a:highlight>
              </a:rPr>
              <a:t>Winner (2021)</a:t>
            </a:r>
          </a:p>
          <a:p>
            <a:endParaRPr lang="en-GB" dirty="0">
              <a:solidFill>
                <a:schemeClr val="bg1"/>
              </a:solidFill>
            </a:endParaRPr>
          </a:p>
          <a:p>
            <a:r>
              <a:rPr lang="en-US" dirty="0" err="1">
                <a:solidFill>
                  <a:schemeClr val="accent6"/>
                </a:solidFill>
              </a:rPr>
              <a:t>Recyso</a:t>
            </a:r>
            <a:r>
              <a:rPr lang="en-US" dirty="0">
                <a:solidFill>
                  <a:schemeClr val="accent6"/>
                </a:solidFill>
              </a:rPr>
              <a:t> introduced an innovation called Recycling Technology for Silicon Solar Cells, transforming Solar Panel Waste into Fast-Charging Batteries and High-Value Products.</a:t>
            </a:r>
            <a:r>
              <a:rPr lang="en-US" dirty="0">
                <a:solidFill>
                  <a:schemeClr val="bg1"/>
                </a:solidFill>
              </a:rPr>
              <a:t> This solution is inspired by the current situation in Thailand, which currently lacks processes for repurposing old or unused solar cells into new ones or the production of other items, such as new batteries.</a:t>
            </a:r>
          </a:p>
          <a:p>
            <a:endParaRPr lang="en-US" dirty="0">
              <a:solidFill>
                <a:schemeClr val="bg1"/>
              </a:solidFill>
            </a:endParaRPr>
          </a:p>
          <a:p>
            <a:r>
              <a:rPr lang="en-US" dirty="0">
                <a:solidFill>
                  <a:schemeClr val="accent6"/>
                </a:solidFill>
              </a:rPr>
              <a:t>The winning team progressed by establishing RENEWSI startup with a recycling plant and is currently applying for an exclusive patent license.</a:t>
            </a:r>
            <a:endParaRPr lang="en-US" i="1" dirty="0">
              <a:solidFill>
                <a:schemeClr val="accent6"/>
              </a:solidFill>
              <a:highlight>
                <a:srgbClr val="00FFFF"/>
              </a:highlight>
            </a:endParaRPr>
          </a:p>
        </p:txBody>
      </p:sp>
      <p:sp>
        <p:nvSpPr>
          <p:cNvPr id="9" name="object 5">
            <a:extLst>
              <a:ext uri="{FF2B5EF4-FFF2-40B4-BE49-F238E27FC236}">
                <a16:creationId xmlns:a16="http://schemas.microsoft.com/office/drawing/2014/main" id="{E2BEA3F6-3C57-4DE4-82D2-8AE25C84FE13}"/>
              </a:ext>
            </a:extLst>
          </p:cNvPr>
          <p:cNvSpPr/>
          <p:nvPr/>
        </p:nvSpPr>
        <p:spPr>
          <a:xfrm>
            <a:off x="10363200" y="1030749"/>
            <a:ext cx="5919215" cy="4599432"/>
          </a:xfrm>
          <a:prstGeom prst="rect">
            <a:avLst/>
          </a:prstGeom>
          <a:blipFill>
            <a:blip r:embed="rId2" cstate="print"/>
            <a:stretch>
              <a:fillRect/>
            </a:stretch>
          </a:blipFill>
        </p:spPr>
        <p:txBody>
          <a:bodyPr wrap="square" lIns="0" tIns="0" rIns="0" bIns="0" rtlCol="0"/>
          <a:lstStyle/>
          <a:p>
            <a:endParaRPr/>
          </a:p>
        </p:txBody>
      </p:sp>
      <p:sp>
        <p:nvSpPr>
          <p:cNvPr id="10" name="object 2">
            <a:extLst>
              <a:ext uri="{FF2B5EF4-FFF2-40B4-BE49-F238E27FC236}">
                <a16:creationId xmlns:a16="http://schemas.microsoft.com/office/drawing/2014/main" id="{A3A29F0A-7F28-4895-8C6B-F3E25F2FB494}"/>
              </a:ext>
            </a:extLst>
          </p:cNvPr>
          <p:cNvSpPr/>
          <p:nvPr/>
        </p:nvSpPr>
        <p:spPr>
          <a:xfrm>
            <a:off x="10445495" y="5931408"/>
            <a:ext cx="5919215" cy="332841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1501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B2A47F8D-716F-42F8-A5EA-C18F12C0375A}"/>
              </a:ext>
            </a:extLst>
          </p:cNvPr>
          <p:cNvSpPr txBox="1">
            <a:spLocks/>
          </p:cNvSpPr>
          <p:nvPr/>
        </p:nvSpPr>
        <p:spPr>
          <a:xfrm>
            <a:off x="1835708" y="865124"/>
            <a:ext cx="10137775" cy="939360"/>
          </a:xfrm>
          <a:prstGeom prst="rect">
            <a:avLst/>
          </a:prstGeom>
        </p:spPr>
        <p:txBody>
          <a:bodyPr vert="horz" wrap="square" lIns="0" tIns="15875" rIns="0" bIns="0" rtlCol="0">
            <a:spAutoFit/>
          </a:bodyPr>
          <a:lstStyle>
            <a:lvl1pPr>
              <a:defRPr sz="8000" b="0" i="0">
                <a:solidFill>
                  <a:schemeClr val="bg1"/>
                </a:solidFill>
                <a:latin typeface="Verdana"/>
                <a:ea typeface="+mj-ea"/>
                <a:cs typeface="Verdana"/>
              </a:defRPr>
            </a:lvl1pPr>
          </a:lstStyle>
          <a:p>
            <a:pPr marL="12700">
              <a:spcBef>
                <a:spcPts val="125"/>
              </a:spcBef>
            </a:pPr>
            <a:r>
              <a:rPr lang="en-US" sz="6000" kern="0" spc="150" dirty="0">
                <a:solidFill>
                  <a:schemeClr val="accent6"/>
                </a:solidFill>
                <a:latin typeface="Calibri"/>
                <a:cs typeface="Calibri"/>
              </a:rPr>
              <a:t>CONTACT</a:t>
            </a:r>
            <a:endParaRPr lang="en-US" sz="6000" kern="0" dirty="0">
              <a:solidFill>
                <a:schemeClr val="accent6"/>
              </a:solidFill>
              <a:latin typeface="Calibri"/>
              <a:cs typeface="Calibri"/>
            </a:endParaRPr>
          </a:p>
        </p:txBody>
      </p:sp>
      <p:sp>
        <p:nvSpPr>
          <p:cNvPr id="5" name="object 3">
            <a:extLst>
              <a:ext uri="{FF2B5EF4-FFF2-40B4-BE49-F238E27FC236}">
                <a16:creationId xmlns:a16="http://schemas.microsoft.com/office/drawing/2014/main" id="{698D9DD7-D05C-4FA7-B95D-492C58D9840F}"/>
              </a:ext>
            </a:extLst>
          </p:cNvPr>
          <p:cNvSpPr/>
          <p:nvPr/>
        </p:nvSpPr>
        <p:spPr>
          <a:xfrm>
            <a:off x="1447800" y="1001748"/>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7" name="object 2">
            <a:extLst>
              <a:ext uri="{FF2B5EF4-FFF2-40B4-BE49-F238E27FC236}">
                <a16:creationId xmlns:a16="http://schemas.microsoft.com/office/drawing/2014/main" id="{19C61C7F-1339-4294-A72C-C843DC816D19}"/>
              </a:ext>
            </a:extLst>
          </p:cNvPr>
          <p:cNvSpPr/>
          <p:nvPr/>
        </p:nvSpPr>
        <p:spPr>
          <a:xfrm>
            <a:off x="9525000" y="2247900"/>
            <a:ext cx="6199187" cy="2569908"/>
          </a:xfrm>
          <a:prstGeom prst="rect">
            <a:avLst/>
          </a:prstGeom>
          <a:blipFill>
            <a:blip r:embed="rId2" cstate="print"/>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C1A6DFF1-1C3E-4CE3-9FBE-45C86ECD3D27}"/>
              </a:ext>
            </a:extLst>
          </p:cNvPr>
          <p:cNvSpPr/>
          <p:nvPr/>
        </p:nvSpPr>
        <p:spPr>
          <a:xfrm>
            <a:off x="9525000" y="5600700"/>
            <a:ext cx="5341416" cy="3104438"/>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87ED57C6-29E0-465B-BC2A-0EB728F4535F}"/>
              </a:ext>
            </a:extLst>
          </p:cNvPr>
          <p:cNvSpPr/>
          <p:nvPr/>
        </p:nvSpPr>
        <p:spPr>
          <a:xfrm>
            <a:off x="1511716" y="2961131"/>
            <a:ext cx="749807" cy="749807"/>
          </a:xfrm>
          <a:prstGeom prst="rect">
            <a:avLst/>
          </a:prstGeom>
          <a:blipFill>
            <a:blip r:embed="rId4" cstate="print"/>
            <a:stretch>
              <a:fillRect/>
            </a:stretch>
          </a:blipFill>
        </p:spPr>
        <p:txBody>
          <a:bodyPr wrap="square" lIns="0" tIns="0" rIns="0" bIns="0" rtlCol="0"/>
          <a:lstStyle/>
          <a:p>
            <a:endParaRPr/>
          </a:p>
        </p:txBody>
      </p:sp>
      <p:sp>
        <p:nvSpPr>
          <p:cNvPr id="12" name="object 6">
            <a:extLst>
              <a:ext uri="{FF2B5EF4-FFF2-40B4-BE49-F238E27FC236}">
                <a16:creationId xmlns:a16="http://schemas.microsoft.com/office/drawing/2014/main" id="{880BC2E3-8C75-4E40-87EA-2715FC575065}"/>
              </a:ext>
            </a:extLst>
          </p:cNvPr>
          <p:cNvSpPr/>
          <p:nvPr/>
        </p:nvSpPr>
        <p:spPr>
          <a:xfrm>
            <a:off x="1560485" y="4091939"/>
            <a:ext cx="652272" cy="652272"/>
          </a:xfrm>
          <a:prstGeom prst="rect">
            <a:avLst/>
          </a:prstGeom>
          <a:blipFill>
            <a:blip r:embed="rId5" cstate="print"/>
            <a:stretch>
              <a:fillRect/>
            </a:stretch>
          </a:blipFill>
        </p:spPr>
        <p:txBody>
          <a:bodyPr wrap="square" lIns="0" tIns="0" rIns="0" bIns="0" rtlCol="0"/>
          <a:lstStyle/>
          <a:p>
            <a:endParaRPr/>
          </a:p>
        </p:txBody>
      </p:sp>
      <p:sp>
        <p:nvSpPr>
          <p:cNvPr id="13" name="object 7">
            <a:extLst>
              <a:ext uri="{FF2B5EF4-FFF2-40B4-BE49-F238E27FC236}">
                <a16:creationId xmlns:a16="http://schemas.microsoft.com/office/drawing/2014/main" id="{3ADCD3A2-96D8-421E-B8D9-DEF39D8DDA74}"/>
              </a:ext>
            </a:extLst>
          </p:cNvPr>
          <p:cNvSpPr/>
          <p:nvPr/>
        </p:nvSpPr>
        <p:spPr>
          <a:xfrm>
            <a:off x="1560485" y="5143500"/>
            <a:ext cx="652272" cy="652272"/>
          </a:xfrm>
          <a:prstGeom prst="rect">
            <a:avLst/>
          </a:prstGeom>
          <a:blipFill>
            <a:blip r:embed="rId6" cstate="print"/>
            <a:stretch>
              <a:fillRect/>
            </a:stretch>
          </a:blipFill>
        </p:spPr>
        <p:txBody>
          <a:bodyPr wrap="square" lIns="0" tIns="0" rIns="0" bIns="0" rtlCol="0"/>
          <a:lstStyle/>
          <a:p>
            <a:endParaRPr/>
          </a:p>
        </p:txBody>
      </p:sp>
      <p:sp>
        <p:nvSpPr>
          <p:cNvPr id="14" name="object 13">
            <a:extLst>
              <a:ext uri="{FF2B5EF4-FFF2-40B4-BE49-F238E27FC236}">
                <a16:creationId xmlns:a16="http://schemas.microsoft.com/office/drawing/2014/main" id="{F89554E0-D795-44A4-867B-94F3629AE4DE}"/>
              </a:ext>
            </a:extLst>
          </p:cNvPr>
          <p:cNvSpPr txBox="1"/>
          <p:nvPr/>
        </p:nvSpPr>
        <p:spPr>
          <a:xfrm>
            <a:off x="2438400" y="5228335"/>
            <a:ext cx="4274820" cy="382156"/>
          </a:xfrm>
          <a:prstGeom prst="rect">
            <a:avLst/>
          </a:prstGeom>
        </p:spPr>
        <p:txBody>
          <a:bodyPr vert="horz" wrap="square" lIns="0" tIns="12700" rIns="0" bIns="0" rtlCol="0">
            <a:spAutoFit/>
          </a:bodyPr>
          <a:lstStyle/>
          <a:p>
            <a:pPr marL="12700">
              <a:lnSpc>
                <a:spcPct val="100000"/>
              </a:lnSpc>
              <a:spcBef>
                <a:spcPts val="100"/>
              </a:spcBef>
            </a:pPr>
            <a:r>
              <a:rPr lang="en-GB" sz="2400" spc="10" dirty="0">
                <a:solidFill>
                  <a:srgbClr val="FCB13E"/>
                </a:solidFill>
                <a:cs typeface="Calibri"/>
                <a:hlinkClick r:id="rId7"/>
              </a:rPr>
              <a:t>prapaporn@sgs.tu.ac.th</a:t>
            </a:r>
            <a:endParaRPr sz="2400" dirty="0">
              <a:latin typeface="Calibri"/>
              <a:cs typeface="Calibri"/>
            </a:endParaRPr>
          </a:p>
        </p:txBody>
      </p:sp>
      <p:sp>
        <p:nvSpPr>
          <p:cNvPr id="15" name="object 13">
            <a:extLst>
              <a:ext uri="{FF2B5EF4-FFF2-40B4-BE49-F238E27FC236}">
                <a16:creationId xmlns:a16="http://schemas.microsoft.com/office/drawing/2014/main" id="{01CE73ED-46FD-4B02-AD87-FCD869419826}"/>
              </a:ext>
            </a:extLst>
          </p:cNvPr>
          <p:cNvSpPr txBox="1"/>
          <p:nvPr/>
        </p:nvSpPr>
        <p:spPr>
          <a:xfrm>
            <a:off x="2438400" y="5804302"/>
            <a:ext cx="427482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CB13E"/>
                </a:solidFill>
                <a:latin typeface="Calibri"/>
                <a:cs typeface="Calibri"/>
                <a:hlinkClick r:id="rId7"/>
              </a:rPr>
              <a:t>tucircularinnovation@sgs.tu.ac.th</a:t>
            </a:r>
            <a:endParaRPr sz="2400" dirty="0">
              <a:latin typeface="Calibri"/>
              <a:cs typeface="Calibri"/>
            </a:endParaRPr>
          </a:p>
        </p:txBody>
      </p:sp>
      <p:sp>
        <p:nvSpPr>
          <p:cNvPr id="16" name="object 12">
            <a:extLst>
              <a:ext uri="{FF2B5EF4-FFF2-40B4-BE49-F238E27FC236}">
                <a16:creationId xmlns:a16="http://schemas.microsoft.com/office/drawing/2014/main" id="{269A9E27-8B10-4086-BC0A-6E144F523DDE}"/>
              </a:ext>
            </a:extLst>
          </p:cNvPr>
          <p:cNvSpPr txBox="1"/>
          <p:nvPr/>
        </p:nvSpPr>
        <p:spPr>
          <a:xfrm>
            <a:off x="2425890" y="3129358"/>
            <a:ext cx="6420537" cy="382156"/>
          </a:xfrm>
          <a:prstGeom prst="rect">
            <a:avLst/>
          </a:prstGeom>
        </p:spPr>
        <p:txBody>
          <a:bodyPr vert="horz" wrap="square" lIns="0" tIns="12700" rIns="0" bIns="0" rtlCol="0">
            <a:spAutoFit/>
          </a:bodyPr>
          <a:lstStyle/>
          <a:p>
            <a:pPr marL="12700">
              <a:lnSpc>
                <a:spcPct val="100000"/>
              </a:lnSpc>
              <a:spcBef>
                <a:spcPts val="100"/>
              </a:spcBef>
            </a:pPr>
            <a:r>
              <a:rPr sz="2400" spc="60" dirty="0">
                <a:solidFill>
                  <a:srgbClr val="FFC000"/>
                </a:solidFill>
                <a:latin typeface="Calibri"/>
                <a:cs typeface="Calibri"/>
                <a:hlinkClick r:id="rId8">
                  <a:extLst>
                    <a:ext uri="{A12FA001-AC4F-418D-AE19-62706E023703}">
                      <ahyp:hlinkClr xmlns:ahyp="http://schemas.microsoft.com/office/drawing/2018/hyperlinkcolor" val="tx"/>
                    </a:ext>
                  </a:extLst>
                </a:hlinkClick>
              </a:rPr>
              <a:t>https://sgs.tu.ac.th/tucircularinnovation/</a:t>
            </a:r>
            <a:r>
              <a:rPr lang="th-TH" sz="2400" spc="60" dirty="0">
                <a:solidFill>
                  <a:srgbClr val="FFC000"/>
                </a:solidFill>
                <a:latin typeface="Calibri"/>
                <a:cs typeface="Calibri"/>
              </a:rPr>
              <a:t> </a:t>
            </a:r>
            <a:endParaRPr lang="th-TH" sz="2700" dirty="0">
              <a:solidFill>
                <a:srgbClr val="FFC000"/>
              </a:solidFill>
              <a:latin typeface="Times New Roman"/>
              <a:cs typeface="Times New Roman"/>
            </a:endParaRPr>
          </a:p>
        </p:txBody>
      </p:sp>
      <p:sp>
        <p:nvSpPr>
          <p:cNvPr id="2" name="TextBox 1">
            <a:extLst>
              <a:ext uri="{FF2B5EF4-FFF2-40B4-BE49-F238E27FC236}">
                <a16:creationId xmlns:a16="http://schemas.microsoft.com/office/drawing/2014/main" id="{66EE2B6F-B09A-4680-9EB1-6D0932DB89F7}"/>
              </a:ext>
            </a:extLst>
          </p:cNvPr>
          <p:cNvSpPr txBox="1"/>
          <p:nvPr/>
        </p:nvSpPr>
        <p:spPr>
          <a:xfrm>
            <a:off x="2366010" y="4187242"/>
            <a:ext cx="4419600" cy="461665"/>
          </a:xfrm>
          <a:prstGeom prst="rect">
            <a:avLst/>
          </a:prstGeom>
          <a:noFill/>
        </p:spPr>
        <p:txBody>
          <a:bodyPr wrap="square" rtlCol="0">
            <a:spAutoFit/>
          </a:bodyPr>
          <a:lstStyle/>
          <a:p>
            <a:r>
              <a:rPr lang="en-US" sz="2400" dirty="0">
                <a:solidFill>
                  <a:srgbClr val="FFC000"/>
                </a:solidFill>
                <a:latin typeface="Times New Roman"/>
                <a:cs typeface="Times New Roman"/>
              </a:rPr>
              <a:t>@</a:t>
            </a:r>
            <a:r>
              <a:rPr lang="en-US" sz="2400" dirty="0" err="1">
                <a:solidFill>
                  <a:srgbClr val="FFC000"/>
                </a:solidFill>
                <a:latin typeface="Times New Roman"/>
                <a:cs typeface="Times New Roman"/>
              </a:rPr>
              <a:t>tucircularinnovation</a:t>
            </a:r>
            <a:endParaRPr lang="en-US" sz="2400" dirty="0">
              <a:solidFill>
                <a:srgbClr val="FFC000"/>
              </a:solidFill>
              <a:latin typeface="Times New Roman"/>
              <a:cs typeface="Times New Roman"/>
            </a:endParaRPr>
          </a:p>
        </p:txBody>
      </p:sp>
    </p:spTree>
    <p:extLst>
      <p:ext uri="{BB962C8B-B14F-4D97-AF65-F5344CB8AC3E}">
        <p14:creationId xmlns:p14="http://schemas.microsoft.com/office/powerpoint/2010/main" val="173570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67250" y="819789"/>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12" name="object 12"/>
          <p:cNvSpPr/>
          <p:nvPr/>
        </p:nvSpPr>
        <p:spPr>
          <a:xfrm>
            <a:off x="16745712" y="9256776"/>
            <a:ext cx="1027176" cy="685800"/>
          </a:xfrm>
          <a:prstGeom prst="rect">
            <a:avLst/>
          </a:prstGeom>
          <a:blipFill>
            <a:blip r:embed="rId3" cstate="print"/>
            <a:stretch>
              <a:fillRect/>
            </a:stretch>
          </a:blipFill>
        </p:spPr>
        <p:txBody>
          <a:bodyPr wrap="square" lIns="0" tIns="0" rIns="0" bIns="0" rtlCol="0"/>
          <a:lstStyle/>
          <a:p>
            <a:endParaRPr/>
          </a:p>
        </p:txBody>
      </p:sp>
      <p:sp>
        <p:nvSpPr>
          <p:cNvPr id="30" name="object 4">
            <a:extLst>
              <a:ext uri="{FF2B5EF4-FFF2-40B4-BE49-F238E27FC236}">
                <a16:creationId xmlns:a16="http://schemas.microsoft.com/office/drawing/2014/main" id="{76A67E6F-209B-4C32-BEAD-FDC1405B7D3E}"/>
              </a:ext>
            </a:extLst>
          </p:cNvPr>
          <p:cNvSpPr txBox="1">
            <a:spLocks/>
          </p:cNvSpPr>
          <p:nvPr/>
        </p:nvSpPr>
        <p:spPr>
          <a:xfrm>
            <a:off x="1929692" y="845379"/>
            <a:ext cx="15190617" cy="751488"/>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4800" dirty="0">
                <a:solidFill>
                  <a:schemeClr val="accent6"/>
                </a:solidFill>
              </a:rPr>
              <a:t>CURRICULAR COIL AND NON-CURRICULAR COIL</a:t>
            </a:r>
            <a:endParaRPr lang="en-US" sz="4800" kern="0" dirty="0">
              <a:solidFill>
                <a:schemeClr val="accent6"/>
              </a:solidFill>
              <a:latin typeface="Calibri"/>
              <a:cs typeface="Calibri"/>
            </a:endParaRPr>
          </a:p>
        </p:txBody>
      </p:sp>
      <p:graphicFrame>
        <p:nvGraphicFramePr>
          <p:cNvPr id="8" name="Table 7">
            <a:extLst>
              <a:ext uri="{FF2B5EF4-FFF2-40B4-BE49-F238E27FC236}">
                <a16:creationId xmlns:a16="http://schemas.microsoft.com/office/drawing/2014/main" id="{0E96B7EF-F40F-41BD-91F0-A5F915262BBF}"/>
              </a:ext>
            </a:extLst>
          </p:cNvPr>
          <p:cNvGraphicFramePr>
            <a:graphicFrameLocks noGrp="1"/>
          </p:cNvGraphicFramePr>
          <p:nvPr>
            <p:extLst>
              <p:ext uri="{D42A27DB-BD31-4B8C-83A1-F6EECF244321}">
                <p14:modId xmlns:p14="http://schemas.microsoft.com/office/powerpoint/2010/main" val="2306501041"/>
              </p:ext>
            </p:extLst>
          </p:nvPr>
        </p:nvGraphicFramePr>
        <p:xfrm>
          <a:off x="1563299" y="2263581"/>
          <a:ext cx="15161402" cy="6598920"/>
        </p:xfrm>
        <a:graphic>
          <a:graphicData uri="http://schemas.openxmlformats.org/drawingml/2006/table">
            <a:tbl>
              <a:tblPr firstRow="1" bandRow="1">
                <a:tableStyleId>{5940675A-B579-460E-94D1-54222C63F5DA}</a:tableStyleId>
              </a:tblPr>
              <a:tblGrid>
                <a:gridCol w="5277173">
                  <a:extLst>
                    <a:ext uri="{9D8B030D-6E8A-4147-A177-3AD203B41FA5}">
                      <a16:colId xmlns:a16="http://schemas.microsoft.com/office/drawing/2014/main" val="188744177"/>
                    </a:ext>
                  </a:extLst>
                </a:gridCol>
                <a:gridCol w="5025717">
                  <a:extLst>
                    <a:ext uri="{9D8B030D-6E8A-4147-A177-3AD203B41FA5}">
                      <a16:colId xmlns:a16="http://schemas.microsoft.com/office/drawing/2014/main" val="499902044"/>
                    </a:ext>
                  </a:extLst>
                </a:gridCol>
                <a:gridCol w="4858512">
                  <a:extLst>
                    <a:ext uri="{9D8B030D-6E8A-4147-A177-3AD203B41FA5}">
                      <a16:colId xmlns:a16="http://schemas.microsoft.com/office/drawing/2014/main" val="779877570"/>
                    </a:ext>
                  </a:extLst>
                </a:gridCol>
              </a:tblGrid>
              <a:tr h="1112520">
                <a:tc>
                  <a:txBody>
                    <a:bodyPr/>
                    <a:lstStyle/>
                    <a:p>
                      <a:pPr algn="ctr"/>
                      <a:endParaRPr lang="en-US" sz="2800" b="1" dirty="0">
                        <a:solidFill>
                          <a:schemeClr val="bg1"/>
                        </a:solidFill>
                      </a:endParaRPr>
                    </a:p>
                    <a:p>
                      <a:pPr algn="ctr"/>
                      <a:r>
                        <a:rPr lang="en-US" sz="2800" b="1" dirty="0">
                          <a:solidFill>
                            <a:schemeClr val="bg1"/>
                          </a:solidFill>
                        </a:rPr>
                        <a:t>DIFFERENCES</a:t>
                      </a: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chemeClr val="bg1"/>
                        </a:solidFill>
                      </a:endParaRPr>
                    </a:p>
                    <a:p>
                      <a:pPr algn="ctr"/>
                      <a:r>
                        <a:rPr lang="en-GB" sz="2800" b="1" dirty="0">
                          <a:solidFill>
                            <a:schemeClr val="bg1"/>
                          </a:solidFill>
                        </a:rPr>
                        <a:t>CURRICULAR COIL</a:t>
                      </a:r>
                      <a:endParaRPr lang="th-TH" sz="2800" b="1" dirty="0">
                        <a:solidFill>
                          <a:schemeClr val="bg1"/>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chemeClr val="bg1"/>
                        </a:solidFill>
                      </a:endParaRPr>
                    </a:p>
                    <a:p>
                      <a:pPr algn="ctr"/>
                      <a:r>
                        <a:rPr lang="en-GB" sz="2800" b="1" dirty="0">
                          <a:solidFill>
                            <a:schemeClr val="bg1"/>
                          </a:solidFill>
                        </a:rPr>
                        <a:t> NON-CURRICULAR COIL</a:t>
                      </a:r>
                      <a:endParaRPr lang="th-TH" sz="2800" b="1" dirty="0">
                        <a:solidFill>
                          <a:schemeClr val="bg1"/>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404425"/>
                  </a:ext>
                </a:extLst>
              </a:tr>
              <a:tr h="1112520">
                <a:tc>
                  <a:txBody>
                    <a:bodyPr/>
                    <a:lstStyle/>
                    <a:p>
                      <a:pPr algn="l"/>
                      <a:r>
                        <a:rPr lang="en-GB" sz="2400" dirty="0">
                          <a:solidFill>
                            <a:schemeClr val="bg1"/>
                          </a:solidFill>
                        </a:rPr>
                        <a:t>1. INTEGRATION WITH ACADEMIC CURRICULUM</a:t>
                      </a:r>
                      <a:endParaRPr lang="th-TH" sz="2400" dirty="0">
                        <a:solidFill>
                          <a:schemeClr val="bg1"/>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Integrated into the formal academic curriculum</a:t>
                      </a:r>
                      <a:r>
                        <a:rPr lang="en-US" sz="2400" u="sng" dirty="0">
                          <a:solidFill>
                            <a:schemeClr val="bg1"/>
                          </a:solidFill>
                          <a:latin typeface="+mn-lt"/>
                        </a:rPr>
                        <a:t> </a:t>
                      </a:r>
                      <a:r>
                        <a:rPr lang="en-US" sz="2400" dirty="0">
                          <a:solidFill>
                            <a:schemeClr val="bg1"/>
                          </a:solidFill>
                          <a:latin typeface="+mn-lt"/>
                        </a:rPr>
                        <a:t>including specific course or program to earn academic credit.</a:t>
                      </a:r>
                      <a:endParaRPr lang="th-TH" sz="2400"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Occur outside of the formal academic curriculum </a:t>
                      </a:r>
                      <a:r>
                        <a:rPr lang="en-US" sz="2400" dirty="0">
                          <a:solidFill>
                            <a:schemeClr val="bg1"/>
                          </a:solidFill>
                          <a:latin typeface="+mn-lt"/>
                        </a:rPr>
                        <a:t>including extracurricular activities, workshops, seminars, or independent projects.</a:t>
                      </a:r>
                      <a:endParaRPr lang="th-TH" sz="2400"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9771728"/>
                  </a:ext>
                </a:extLst>
              </a:tr>
              <a:tr h="1112520">
                <a:tc>
                  <a:txBody>
                    <a:bodyPr/>
                    <a:lstStyle/>
                    <a:p>
                      <a:r>
                        <a:rPr lang="en-US" sz="2400" dirty="0">
                          <a:solidFill>
                            <a:schemeClr val="bg1"/>
                          </a:solidFill>
                        </a:rPr>
                        <a:t>2. LEARNING OBJECTIVES AND OUTCOMES</a:t>
                      </a:r>
                      <a:endParaRPr lang="th-TH" sz="2400" dirty="0">
                        <a:solidFill>
                          <a:schemeClr val="bg1"/>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Clearly defined learning objectives </a:t>
                      </a:r>
                      <a:r>
                        <a:rPr lang="en-US" sz="2400" i="1" dirty="0">
                          <a:solidFill>
                            <a:schemeClr val="bg1"/>
                          </a:solidFill>
                          <a:latin typeface="+mn-lt"/>
                        </a:rPr>
                        <a:t>and outcomes that align with the goals of the course or program.</a:t>
                      </a:r>
                      <a:endParaRPr lang="th-TH" sz="2400" i="1"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More flexible learning objectives </a:t>
                      </a:r>
                      <a:r>
                        <a:rPr lang="en-US" sz="2400" dirty="0">
                          <a:solidFill>
                            <a:schemeClr val="bg1"/>
                          </a:solidFill>
                          <a:latin typeface="+mn-lt"/>
                        </a:rPr>
                        <a:t>but still focus on academic or professional development.</a:t>
                      </a:r>
                      <a:endParaRPr lang="th-TH" sz="2400"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880933"/>
                  </a:ext>
                </a:extLst>
              </a:tr>
              <a:tr h="1112520">
                <a:tc>
                  <a:txBody>
                    <a:bodyPr/>
                    <a:lstStyle/>
                    <a:p>
                      <a:r>
                        <a:rPr lang="en-US" sz="2400" dirty="0">
                          <a:solidFill>
                            <a:schemeClr val="bg1"/>
                          </a:solidFill>
                        </a:rPr>
                        <a:t>3. FORMAL STRUCTURE AND ASSESSMENT</a:t>
                      </a:r>
                      <a:endParaRPr lang="th-TH" sz="2400" dirty="0">
                        <a:solidFill>
                          <a:schemeClr val="bg1"/>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Usually structured within the framework of the course or program</a:t>
                      </a:r>
                      <a:r>
                        <a:rPr lang="en-US" sz="2400" dirty="0">
                          <a:solidFill>
                            <a:schemeClr val="bg1"/>
                          </a:solidFill>
                          <a:latin typeface="+mn-lt"/>
                        </a:rPr>
                        <a:t>, with designated meeting times, assignments, and assessments.</a:t>
                      </a:r>
                      <a:endParaRPr lang="th-TH" sz="2400"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More informal structure</a:t>
                      </a:r>
                      <a:r>
                        <a:rPr lang="en-US" sz="2400" i="0" u="none" dirty="0">
                          <a:solidFill>
                            <a:schemeClr val="bg1"/>
                          </a:solidFill>
                          <a:latin typeface="+mn-lt"/>
                        </a:rPr>
                        <a:t>, with less emphasis on formal assessments or grading.</a:t>
                      </a:r>
                      <a:endParaRPr lang="th-TH" sz="2400" i="0" u="none"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752234"/>
                  </a:ext>
                </a:extLst>
              </a:tr>
              <a:tr h="1112520">
                <a:tc>
                  <a:txBody>
                    <a:bodyPr/>
                    <a:lstStyle/>
                    <a:p>
                      <a:r>
                        <a:rPr lang="en-GB" sz="2400" dirty="0">
                          <a:solidFill>
                            <a:schemeClr val="bg1"/>
                          </a:solidFill>
                        </a:rPr>
                        <a:t>4. INSTITUTIONAL SUPPORT AND RECOGNITION</a:t>
                      </a:r>
                      <a:endParaRPr lang="th-TH" sz="2400" dirty="0">
                        <a:solidFill>
                          <a:schemeClr val="bg1"/>
                        </a:solidFill>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Receive institutional support and recognition</a:t>
                      </a:r>
                      <a:r>
                        <a:rPr lang="en-US" sz="2400" dirty="0">
                          <a:solidFill>
                            <a:schemeClr val="bg1"/>
                          </a:solidFill>
                          <a:latin typeface="+mn-lt"/>
                        </a:rPr>
                        <a:t>, as it is integrated into the formal academic curriculum. </a:t>
                      </a:r>
                      <a:endParaRPr lang="th-TH" sz="2400"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i="1" u="sng" dirty="0">
                          <a:solidFill>
                            <a:schemeClr val="bg1"/>
                          </a:solidFill>
                          <a:latin typeface="+mn-lt"/>
                        </a:rPr>
                        <a:t>May not formally acknowledge </a:t>
                      </a:r>
                      <a:r>
                        <a:rPr lang="en-US" sz="2400" dirty="0">
                          <a:solidFill>
                            <a:schemeClr val="bg1"/>
                          </a:solidFill>
                          <a:latin typeface="+mn-lt"/>
                        </a:rPr>
                        <a:t>or endorse them as part of the academic experience.</a:t>
                      </a:r>
                      <a:endParaRPr lang="th-TH" sz="2400" dirty="0">
                        <a:solidFill>
                          <a:schemeClr val="bg1"/>
                        </a:solidFill>
                        <a:latin typeface="+mn-lt"/>
                      </a:endParaRPr>
                    </a:p>
                  </a:txBody>
                  <a:tcP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0238874"/>
                  </a:ext>
                </a:extLst>
              </a:tr>
            </a:tbl>
          </a:graphicData>
        </a:graphic>
      </p:graphicFrame>
    </p:spTree>
    <p:extLst>
      <p:ext uri="{BB962C8B-B14F-4D97-AF65-F5344CB8AC3E}">
        <p14:creationId xmlns:p14="http://schemas.microsoft.com/office/powerpoint/2010/main" val="139953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395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1430" rIns="0" bIns="0" rtlCol="0">
            <a:spAutoFit/>
          </a:bodyPr>
          <a:lstStyle/>
          <a:p>
            <a:pPr marL="3140075" marR="5080" indent="-3127375">
              <a:lnSpc>
                <a:spcPct val="100000"/>
              </a:lnSpc>
              <a:spcBef>
                <a:spcPts val="90"/>
              </a:spcBef>
            </a:pPr>
            <a:r>
              <a:rPr spc="10" dirty="0"/>
              <a:t>CIRCULAR</a:t>
            </a:r>
            <a:r>
              <a:rPr spc="-1060" dirty="0"/>
              <a:t> </a:t>
            </a:r>
            <a:r>
              <a:rPr spc="5" dirty="0"/>
              <a:t>INNOVATION  </a:t>
            </a:r>
            <a:r>
              <a:rPr spc="-105" dirty="0"/>
              <a:t>CHALLENGE</a:t>
            </a:r>
          </a:p>
        </p:txBody>
      </p:sp>
      <p:sp>
        <p:nvSpPr>
          <p:cNvPr id="4" name="object 4"/>
          <p:cNvSpPr/>
          <p:nvPr/>
        </p:nvSpPr>
        <p:spPr>
          <a:xfrm>
            <a:off x="7467600" y="2857500"/>
            <a:ext cx="2731007" cy="1819656"/>
          </a:xfrm>
          <a:prstGeom prst="rect">
            <a:avLst/>
          </a:prstGeom>
          <a:blipFill>
            <a:blip r:embed="rId3" cstate="print"/>
            <a:stretch>
              <a:fillRect/>
            </a:stretch>
          </a:blipFill>
        </p:spPr>
        <p:txBody>
          <a:bodyPr wrap="square" lIns="0" tIns="0" rIns="0" bIns="0" rtlCol="0"/>
          <a:lstStyle/>
          <a:p>
            <a:pPr algn="ct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67250" y="819789"/>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4" name="object 4"/>
          <p:cNvSpPr txBox="1">
            <a:spLocks noGrp="1"/>
          </p:cNvSpPr>
          <p:nvPr>
            <p:ph type="title"/>
          </p:nvPr>
        </p:nvSpPr>
        <p:spPr>
          <a:xfrm>
            <a:off x="1567251" y="2612215"/>
            <a:ext cx="8209682" cy="382156"/>
          </a:xfrm>
          <a:prstGeom prst="rect">
            <a:avLst/>
          </a:prstGeom>
        </p:spPr>
        <p:txBody>
          <a:bodyPr vert="horz" wrap="square" lIns="0" tIns="12700" rIns="0" bIns="0" rtlCol="0">
            <a:spAutoFit/>
          </a:bodyPr>
          <a:lstStyle/>
          <a:p>
            <a:pPr marL="12700">
              <a:lnSpc>
                <a:spcPct val="100000"/>
              </a:lnSpc>
              <a:spcBef>
                <a:spcPts val="100"/>
              </a:spcBef>
            </a:pPr>
            <a:r>
              <a:rPr lang="en-US" sz="2400" spc="330" dirty="0">
                <a:latin typeface="Calibri"/>
                <a:cs typeface="Calibri"/>
              </a:rPr>
              <a:t>1. ALIGNMENT WITH SDG</a:t>
            </a:r>
            <a:endParaRPr sz="2400" dirty="0">
              <a:latin typeface="Calibri"/>
              <a:cs typeface="Calibri"/>
            </a:endParaRPr>
          </a:p>
        </p:txBody>
      </p:sp>
      <p:sp>
        <p:nvSpPr>
          <p:cNvPr id="5" name="object 5"/>
          <p:cNvSpPr txBox="1"/>
          <p:nvPr/>
        </p:nvSpPr>
        <p:spPr>
          <a:xfrm>
            <a:off x="1559748" y="6863153"/>
            <a:ext cx="8209682" cy="2473113"/>
          </a:xfrm>
          <a:prstGeom prst="rect">
            <a:avLst/>
          </a:prstGeom>
        </p:spPr>
        <p:txBody>
          <a:bodyPr vert="horz" wrap="square" lIns="0" tIns="10795" rIns="0" bIns="0" rtlCol="0">
            <a:spAutoFit/>
          </a:bodyPr>
          <a:lstStyle/>
          <a:p>
            <a:r>
              <a:rPr lang="en-US" sz="3200" dirty="0">
                <a:solidFill>
                  <a:schemeClr val="accent6"/>
                </a:solidFill>
              </a:rPr>
              <a:t>With a common mission and commitment to achieve the SDGs and create a sustainable future, </a:t>
            </a:r>
            <a:r>
              <a:rPr lang="en-US" sz="3200" dirty="0">
                <a:solidFill>
                  <a:schemeClr val="bg1"/>
                </a:solidFill>
              </a:rPr>
              <a:t>the Circular Innovation Challenge has been developed through collaboration across various sectors.</a:t>
            </a:r>
            <a:endParaRPr sz="2400" dirty="0">
              <a:solidFill>
                <a:schemeClr val="bg1"/>
              </a:solidFill>
              <a:latin typeface="Calibri"/>
              <a:cs typeface="Calibri"/>
            </a:endParaRPr>
          </a:p>
        </p:txBody>
      </p:sp>
      <p:sp>
        <p:nvSpPr>
          <p:cNvPr id="12" name="object 12"/>
          <p:cNvSpPr/>
          <p:nvPr/>
        </p:nvSpPr>
        <p:spPr>
          <a:xfrm>
            <a:off x="16745712" y="9256776"/>
            <a:ext cx="1027176" cy="685800"/>
          </a:xfrm>
          <a:prstGeom prst="rect">
            <a:avLst/>
          </a:prstGeom>
          <a:blipFill>
            <a:blip r:embed="rId2" cstate="print"/>
            <a:stretch>
              <a:fillRect/>
            </a:stretch>
          </a:blipFill>
        </p:spPr>
        <p:txBody>
          <a:bodyPr wrap="square" lIns="0" tIns="0" rIns="0" bIns="0" rtlCol="0"/>
          <a:lstStyle/>
          <a:p>
            <a:endParaRPr/>
          </a:p>
        </p:txBody>
      </p:sp>
      <p:pic>
        <p:nvPicPr>
          <p:cNvPr id="14" name="Picture 13">
            <a:extLst>
              <a:ext uri="{FF2B5EF4-FFF2-40B4-BE49-F238E27FC236}">
                <a16:creationId xmlns:a16="http://schemas.microsoft.com/office/drawing/2014/main" id="{FCA34231-3FDE-449E-B97A-F48777455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2182" y="4939169"/>
            <a:ext cx="1226276" cy="1226276"/>
          </a:xfrm>
          <a:prstGeom prst="rect">
            <a:avLst/>
          </a:prstGeom>
        </p:spPr>
      </p:pic>
      <p:pic>
        <p:nvPicPr>
          <p:cNvPr id="16" name="Picture 15">
            <a:extLst>
              <a:ext uri="{FF2B5EF4-FFF2-40B4-BE49-F238E27FC236}">
                <a16:creationId xmlns:a16="http://schemas.microsoft.com/office/drawing/2014/main" id="{A546A4AE-9A86-45B0-BBF5-4D3C5C4EA9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206" y="4868333"/>
            <a:ext cx="643499" cy="1303562"/>
          </a:xfrm>
          <a:prstGeom prst="rect">
            <a:avLst/>
          </a:prstGeom>
        </p:spPr>
      </p:pic>
      <p:pic>
        <p:nvPicPr>
          <p:cNvPr id="18" name="Picture 17">
            <a:extLst>
              <a:ext uri="{FF2B5EF4-FFF2-40B4-BE49-F238E27FC236}">
                <a16:creationId xmlns:a16="http://schemas.microsoft.com/office/drawing/2014/main" id="{979269EF-29DC-4280-8C5A-7E52482DF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4287" y="3775779"/>
            <a:ext cx="1274417" cy="742595"/>
          </a:xfrm>
          <a:prstGeom prst="rect">
            <a:avLst/>
          </a:prstGeom>
        </p:spPr>
      </p:pic>
      <p:pic>
        <p:nvPicPr>
          <p:cNvPr id="20" name="Picture 19">
            <a:extLst>
              <a:ext uri="{FF2B5EF4-FFF2-40B4-BE49-F238E27FC236}">
                <a16:creationId xmlns:a16="http://schemas.microsoft.com/office/drawing/2014/main" id="{D2CD9307-72E2-4F15-B201-598E8464C3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2472" y="4969135"/>
            <a:ext cx="1226280" cy="1226280"/>
          </a:xfrm>
          <a:prstGeom prst="rect">
            <a:avLst/>
          </a:prstGeom>
        </p:spPr>
      </p:pic>
      <p:sp>
        <p:nvSpPr>
          <p:cNvPr id="21" name="object 7">
            <a:extLst>
              <a:ext uri="{FF2B5EF4-FFF2-40B4-BE49-F238E27FC236}">
                <a16:creationId xmlns:a16="http://schemas.microsoft.com/office/drawing/2014/main" id="{E68E3526-E335-4B31-B830-E27CE0CEBDDC}"/>
              </a:ext>
            </a:extLst>
          </p:cNvPr>
          <p:cNvSpPr/>
          <p:nvPr/>
        </p:nvSpPr>
        <p:spPr>
          <a:xfrm>
            <a:off x="4782134" y="4821507"/>
            <a:ext cx="1673651" cy="1303562"/>
          </a:xfrm>
          <a:prstGeom prst="rect">
            <a:avLst/>
          </a:prstGeom>
          <a:blipFill>
            <a:blip r:embed="rId7" cstate="print"/>
            <a:stretch>
              <a:fillRect/>
            </a:stretch>
          </a:blipFill>
        </p:spPr>
        <p:txBody>
          <a:bodyPr wrap="square" lIns="0" tIns="0" rIns="0" bIns="0" rtlCol="0"/>
          <a:lstStyle/>
          <a:p>
            <a:endParaRPr/>
          </a:p>
        </p:txBody>
      </p:sp>
      <p:pic>
        <p:nvPicPr>
          <p:cNvPr id="23" name="Picture 22">
            <a:extLst>
              <a:ext uri="{FF2B5EF4-FFF2-40B4-BE49-F238E27FC236}">
                <a16:creationId xmlns:a16="http://schemas.microsoft.com/office/drawing/2014/main" id="{D50B5C60-E653-408D-A7A9-E6C858FDE0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9747" y="3258414"/>
            <a:ext cx="3323229" cy="3318313"/>
          </a:xfrm>
          <a:prstGeom prst="rect">
            <a:avLst/>
          </a:prstGeom>
        </p:spPr>
      </p:pic>
      <p:sp>
        <p:nvSpPr>
          <p:cNvPr id="24" name="object 17">
            <a:extLst>
              <a:ext uri="{FF2B5EF4-FFF2-40B4-BE49-F238E27FC236}">
                <a16:creationId xmlns:a16="http://schemas.microsoft.com/office/drawing/2014/main" id="{8496F335-A44B-44FD-B686-3DE0039CA874}"/>
              </a:ext>
            </a:extLst>
          </p:cNvPr>
          <p:cNvSpPr/>
          <p:nvPr/>
        </p:nvSpPr>
        <p:spPr>
          <a:xfrm>
            <a:off x="8577419" y="3560694"/>
            <a:ext cx="947582" cy="986694"/>
          </a:xfrm>
          <a:prstGeom prst="rect">
            <a:avLst/>
          </a:prstGeom>
          <a:blipFill>
            <a:blip r:embed="rId9" cstate="print"/>
            <a:stretch>
              <a:fillRect/>
            </a:stretch>
          </a:blipFill>
        </p:spPr>
        <p:txBody>
          <a:bodyPr wrap="square" lIns="0" tIns="0" rIns="0" bIns="0" rtlCol="0"/>
          <a:lstStyle/>
          <a:p>
            <a:endParaRPr/>
          </a:p>
        </p:txBody>
      </p:sp>
      <p:pic>
        <p:nvPicPr>
          <p:cNvPr id="27" name="Picture 26">
            <a:extLst>
              <a:ext uri="{FF2B5EF4-FFF2-40B4-BE49-F238E27FC236}">
                <a16:creationId xmlns:a16="http://schemas.microsoft.com/office/drawing/2014/main" id="{15CBF8E5-B1BE-412F-ADE7-DCE43C050B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3060" y="3669932"/>
            <a:ext cx="1314774" cy="875465"/>
          </a:xfrm>
          <a:prstGeom prst="rect">
            <a:avLst/>
          </a:prstGeom>
        </p:spPr>
      </p:pic>
      <p:sp>
        <p:nvSpPr>
          <p:cNvPr id="30" name="object 4">
            <a:extLst>
              <a:ext uri="{FF2B5EF4-FFF2-40B4-BE49-F238E27FC236}">
                <a16:creationId xmlns:a16="http://schemas.microsoft.com/office/drawing/2014/main" id="{76A67E6F-209B-4C32-BEAD-FDC1405B7D3E}"/>
              </a:ext>
            </a:extLst>
          </p:cNvPr>
          <p:cNvSpPr txBox="1">
            <a:spLocks/>
          </p:cNvSpPr>
          <p:nvPr/>
        </p:nvSpPr>
        <p:spPr>
          <a:xfrm>
            <a:off x="1954383" y="679741"/>
            <a:ext cx="8209682" cy="936154"/>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6000" kern="0" spc="330" dirty="0">
                <a:solidFill>
                  <a:schemeClr val="accent6"/>
                </a:solidFill>
                <a:latin typeface="Calibri"/>
                <a:cs typeface="Calibri"/>
              </a:rPr>
              <a:t>PROJECT PURPOSE</a:t>
            </a:r>
            <a:endParaRPr lang="en-US" sz="6000" kern="0" dirty="0">
              <a:solidFill>
                <a:schemeClr val="accent6"/>
              </a:solidFill>
              <a:latin typeface="Calibri"/>
              <a:cs typeface="Calibri"/>
            </a:endParaRPr>
          </a:p>
        </p:txBody>
      </p:sp>
      <p:sp>
        <p:nvSpPr>
          <p:cNvPr id="31" name="object 4">
            <a:extLst>
              <a:ext uri="{FF2B5EF4-FFF2-40B4-BE49-F238E27FC236}">
                <a16:creationId xmlns:a16="http://schemas.microsoft.com/office/drawing/2014/main" id="{6457E507-7ABD-4975-8A0B-07222C8E2E97}"/>
              </a:ext>
            </a:extLst>
          </p:cNvPr>
          <p:cNvSpPr txBox="1">
            <a:spLocks/>
          </p:cNvSpPr>
          <p:nvPr/>
        </p:nvSpPr>
        <p:spPr>
          <a:xfrm>
            <a:off x="10652171" y="2612215"/>
            <a:ext cx="7409688" cy="751488"/>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2400" kern="0" spc="330" dirty="0">
                <a:latin typeface="Calibri"/>
                <a:cs typeface="Calibri"/>
              </a:rPr>
              <a:t>2. DEVELOP FUTURE ENVIRONEMENTAL THOUGHT LEADER</a:t>
            </a:r>
            <a:endParaRPr lang="en-US" sz="2400" kern="0" dirty="0">
              <a:latin typeface="Calibri"/>
              <a:cs typeface="Calibri"/>
            </a:endParaRPr>
          </a:p>
        </p:txBody>
      </p:sp>
      <p:sp>
        <p:nvSpPr>
          <p:cNvPr id="32" name="TextBox 31">
            <a:extLst>
              <a:ext uri="{FF2B5EF4-FFF2-40B4-BE49-F238E27FC236}">
                <a16:creationId xmlns:a16="http://schemas.microsoft.com/office/drawing/2014/main" id="{A32582B8-7429-4A4B-A452-3B79465EB556}"/>
              </a:ext>
            </a:extLst>
          </p:cNvPr>
          <p:cNvSpPr txBox="1"/>
          <p:nvPr/>
        </p:nvSpPr>
        <p:spPr>
          <a:xfrm>
            <a:off x="10591800" y="3669932"/>
            <a:ext cx="6867829" cy="5693866"/>
          </a:xfrm>
          <a:prstGeom prst="rect">
            <a:avLst/>
          </a:prstGeom>
          <a:noFill/>
        </p:spPr>
        <p:txBody>
          <a:bodyPr wrap="square" rtlCol="0">
            <a:spAutoFit/>
          </a:bodyPr>
          <a:lstStyle/>
          <a:p>
            <a:r>
              <a:rPr lang="en-US" dirty="0">
                <a:solidFill>
                  <a:schemeClr val="bg1"/>
                </a:solidFill>
              </a:rPr>
              <a:t>Throughout the program, participants will be able to develop:</a:t>
            </a:r>
          </a:p>
          <a:p>
            <a:endParaRPr lang="en-US" dirty="0">
              <a:solidFill>
                <a:schemeClr val="bg1"/>
              </a:solidFill>
            </a:endParaRPr>
          </a:p>
          <a:p>
            <a:pPr marL="457200" indent="-457200">
              <a:buFont typeface="Arial" panose="020B0604020202020204" pitchFamily="34" charset="0"/>
              <a:buChar char="•"/>
            </a:pPr>
            <a:r>
              <a:rPr lang="en-US" dirty="0">
                <a:solidFill>
                  <a:schemeClr val="accent6"/>
                </a:solidFill>
              </a:rPr>
              <a:t>Understanding of the circular economy,</a:t>
            </a:r>
            <a:r>
              <a:rPr lang="en-US" dirty="0">
                <a:solidFill>
                  <a:schemeClr val="bg1"/>
                </a:solidFill>
              </a:rPr>
              <a:t> including problems, solutions, and opportunities, and how different sectors respond to the concept in both general and ASEAN contexts.</a:t>
            </a:r>
          </a:p>
          <a:p>
            <a:pPr marL="457200" indent="-457200">
              <a:buFont typeface="Arial" panose="020B0604020202020204" pitchFamily="34" charset="0"/>
              <a:buChar char="•"/>
            </a:pPr>
            <a:r>
              <a:rPr lang="en-US" dirty="0">
                <a:solidFill>
                  <a:schemeClr val="accent6"/>
                </a:solidFill>
              </a:rPr>
              <a:t>Knowledge and tools for developing circular solutions</a:t>
            </a:r>
            <a:r>
              <a:rPr lang="en-US" dirty="0">
                <a:solidFill>
                  <a:schemeClr val="bg1"/>
                </a:solidFill>
              </a:rPr>
              <a:t> that address sustainability issues and understanding how the concept could be implemented in various forms.</a:t>
            </a:r>
            <a:endParaRPr lang="en-US" dirty="0">
              <a:solidFill>
                <a:schemeClr val="accent6"/>
              </a:solidFill>
            </a:endParaRPr>
          </a:p>
        </p:txBody>
      </p:sp>
      <p:cxnSp>
        <p:nvCxnSpPr>
          <p:cNvPr id="13" name="Straight Connector 12">
            <a:extLst>
              <a:ext uri="{FF2B5EF4-FFF2-40B4-BE49-F238E27FC236}">
                <a16:creationId xmlns:a16="http://schemas.microsoft.com/office/drawing/2014/main" id="{86156B69-E489-4719-9167-0812A5BBEE91}"/>
              </a:ext>
            </a:extLst>
          </p:cNvPr>
          <p:cNvCxnSpPr>
            <a:cxnSpLocks/>
          </p:cNvCxnSpPr>
          <p:nvPr/>
        </p:nvCxnSpPr>
        <p:spPr>
          <a:xfrm>
            <a:off x="10058400" y="2612215"/>
            <a:ext cx="0" cy="644252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2864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636E00B9-3DBA-4292-B5B0-5BE0237CFD6F}"/>
              </a:ext>
            </a:extLst>
          </p:cNvPr>
          <p:cNvSpPr/>
          <p:nvPr/>
        </p:nvSpPr>
        <p:spPr>
          <a:xfrm>
            <a:off x="1567250" y="819789"/>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6" name="object 4">
            <a:extLst>
              <a:ext uri="{FF2B5EF4-FFF2-40B4-BE49-F238E27FC236}">
                <a16:creationId xmlns:a16="http://schemas.microsoft.com/office/drawing/2014/main" id="{D115336E-A2C2-4841-A17B-667BFB643EA4}"/>
              </a:ext>
            </a:extLst>
          </p:cNvPr>
          <p:cNvSpPr txBox="1">
            <a:spLocks/>
          </p:cNvSpPr>
          <p:nvPr/>
        </p:nvSpPr>
        <p:spPr>
          <a:xfrm>
            <a:off x="1954383" y="679741"/>
            <a:ext cx="8209682" cy="936154"/>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6000" kern="0" spc="330" dirty="0">
                <a:solidFill>
                  <a:schemeClr val="accent6"/>
                </a:solidFill>
                <a:latin typeface="Calibri"/>
                <a:cs typeface="Calibri"/>
              </a:rPr>
              <a:t>PROJECT PURPOSE</a:t>
            </a:r>
            <a:endParaRPr lang="en-US" sz="6000" kern="0" dirty="0">
              <a:solidFill>
                <a:schemeClr val="accent6"/>
              </a:solidFill>
              <a:latin typeface="Calibri"/>
              <a:cs typeface="Calibri"/>
            </a:endParaRPr>
          </a:p>
        </p:txBody>
      </p:sp>
      <p:sp>
        <p:nvSpPr>
          <p:cNvPr id="7" name="object 4">
            <a:extLst>
              <a:ext uri="{FF2B5EF4-FFF2-40B4-BE49-F238E27FC236}">
                <a16:creationId xmlns:a16="http://schemas.microsoft.com/office/drawing/2014/main" id="{46C04AD6-A687-4310-BF16-23771DAAF5CD}"/>
              </a:ext>
            </a:extLst>
          </p:cNvPr>
          <p:cNvSpPr txBox="1">
            <a:spLocks/>
          </p:cNvSpPr>
          <p:nvPr/>
        </p:nvSpPr>
        <p:spPr>
          <a:xfrm>
            <a:off x="1550190" y="2247900"/>
            <a:ext cx="9681691" cy="751488"/>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2400" kern="0" spc="330" dirty="0">
                <a:latin typeface="Calibri"/>
                <a:cs typeface="Calibri"/>
              </a:rPr>
              <a:t>3. FACILITATE INTERNAITONAL EXPERIENCE FOR YOUNG INNOVATORS THROUGH </a:t>
            </a:r>
            <a:r>
              <a:rPr lang="en-US" sz="2400" i="1" kern="0" spc="330" dirty="0">
                <a:latin typeface="Calibri"/>
                <a:cs typeface="Calibri"/>
              </a:rPr>
              <a:t>ONLINE PLATFORM</a:t>
            </a:r>
            <a:endParaRPr lang="en-US" sz="2400" i="1" kern="0" dirty="0">
              <a:latin typeface="Calibri"/>
              <a:cs typeface="Calibri"/>
            </a:endParaRPr>
          </a:p>
        </p:txBody>
      </p:sp>
      <p:sp>
        <p:nvSpPr>
          <p:cNvPr id="8" name="TextBox 7">
            <a:extLst>
              <a:ext uri="{FF2B5EF4-FFF2-40B4-BE49-F238E27FC236}">
                <a16:creationId xmlns:a16="http://schemas.microsoft.com/office/drawing/2014/main" id="{F9517A5C-B4F4-40F6-A8F1-D27800B56219}"/>
              </a:ext>
            </a:extLst>
          </p:cNvPr>
          <p:cNvSpPr txBox="1"/>
          <p:nvPr/>
        </p:nvSpPr>
        <p:spPr>
          <a:xfrm>
            <a:off x="1470894" y="3314700"/>
            <a:ext cx="8130306" cy="4462760"/>
          </a:xfrm>
          <a:prstGeom prst="rect">
            <a:avLst/>
          </a:prstGeom>
          <a:noFill/>
        </p:spPr>
        <p:txBody>
          <a:bodyPr wrap="square" rtlCol="0">
            <a:spAutoFit/>
          </a:bodyPr>
          <a:lstStyle/>
          <a:p>
            <a:r>
              <a:rPr lang="en-US" dirty="0">
                <a:solidFill>
                  <a:schemeClr val="accent6"/>
                </a:solidFill>
              </a:rPr>
              <a:t>To extend impacts across 11 countries in the Southeast Asia, the program has been developed via </a:t>
            </a:r>
            <a:r>
              <a:rPr lang="en-US" i="1" dirty="0">
                <a:solidFill>
                  <a:schemeClr val="accent6"/>
                </a:solidFill>
              </a:rPr>
              <a:t>ONLINE platform</a:t>
            </a:r>
            <a:r>
              <a:rPr lang="en-US" dirty="0">
                <a:solidFill>
                  <a:schemeClr val="accent6"/>
                </a:solidFill>
              </a:rPr>
              <a:t>. The program includes:</a:t>
            </a:r>
          </a:p>
          <a:p>
            <a:endParaRPr lang="en-US" dirty="0">
              <a:solidFill>
                <a:schemeClr val="accent6"/>
              </a:solidFill>
            </a:endParaRPr>
          </a:p>
          <a:p>
            <a:pPr marL="457200" indent="-457200">
              <a:buFont typeface="Arial" panose="020B0604020202020204" pitchFamily="34" charset="0"/>
              <a:buChar char="•"/>
            </a:pPr>
            <a:r>
              <a:rPr lang="en-US" dirty="0">
                <a:solidFill>
                  <a:schemeClr val="bg1"/>
                </a:solidFill>
              </a:rPr>
              <a:t>Online Panels</a:t>
            </a:r>
          </a:p>
          <a:p>
            <a:pPr marL="457200" indent="-457200">
              <a:buFont typeface="Arial" panose="020B0604020202020204" pitchFamily="34" charset="0"/>
              <a:buChar char="•"/>
            </a:pPr>
            <a:r>
              <a:rPr lang="en-US" dirty="0">
                <a:solidFill>
                  <a:schemeClr val="bg1"/>
                </a:solidFill>
              </a:rPr>
              <a:t>5-Weekend online workshops </a:t>
            </a:r>
          </a:p>
          <a:p>
            <a:pPr marL="457200" indent="-457200">
              <a:buFont typeface="Arial" panose="020B0604020202020204" pitchFamily="34" charset="0"/>
              <a:buChar char="•"/>
            </a:pPr>
            <a:r>
              <a:rPr lang="en-US" dirty="0">
                <a:solidFill>
                  <a:schemeClr val="bg1"/>
                </a:solidFill>
              </a:rPr>
              <a:t>3 Hr. online session with 10 mentors</a:t>
            </a:r>
          </a:p>
          <a:p>
            <a:pPr marL="457200" indent="-457200">
              <a:buFont typeface="Arial" panose="020B0604020202020204" pitchFamily="34" charset="0"/>
              <a:buChar char="•"/>
            </a:pPr>
            <a:r>
              <a:rPr lang="en-US" dirty="0">
                <a:solidFill>
                  <a:schemeClr val="bg1"/>
                </a:solidFill>
              </a:rPr>
              <a:t>Final Competition</a:t>
            </a:r>
          </a:p>
          <a:p>
            <a:endParaRPr lang="en-US" dirty="0">
              <a:solidFill>
                <a:schemeClr val="accent6"/>
              </a:solidFill>
            </a:endParaRPr>
          </a:p>
          <a:p>
            <a:r>
              <a:rPr lang="en-US" sz="3200" dirty="0">
                <a:solidFill>
                  <a:schemeClr val="bg1"/>
                </a:solidFill>
              </a:rPr>
              <a:t>“In total, 27-hour challenge across 5 weekends.” </a:t>
            </a:r>
          </a:p>
        </p:txBody>
      </p:sp>
      <p:pic>
        <p:nvPicPr>
          <p:cNvPr id="1028" name="Picture 4" descr="https://lh7-us.googleusercontent.com/qd4LpGkG24XDTX1-bL1d_fc6DREvz1p1_p56x1-Trx-Od2rJFCgnkn2EsDlmT9wtooa6QvpXuBlR4T3Bt7hOYGXoaCgGcpMGH0TpWqJwvKuZyWm1WXnbJdbnx5viRYDCctLIfeWne7oi">
            <a:extLst>
              <a:ext uri="{FF2B5EF4-FFF2-40B4-BE49-F238E27FC236}">
                <a16:creationId xmlns:a16="http://schemas.microsoft.com/office/drawing/2014/main" id="{526A0596-DDB0-42CC-97A4-3E47082C9E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245" y="5295900"/>
            <a:ext cx="6033361" cy="37591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7-us.googleusercontent.com/1UTjf8vJU5EoOXC32aO4fICvn3vyiWtrxkzx2afUubwAemcH4JnkqyhxFMPMk64oPvJ-A4SxhMRA7JkiV6sIa-wMe2Vix0_ssICypy8psM6gk2sTxkQxY0N8YynbScGNqU9EO8FvsU_s">
            <a:extLst>
              <a:ext uri="{FF2B5EF4-FFF2-40B4-BE49-F238E27FC236}">
                <a16:creationId xmlns:a16="http://schemas.microsoft.com/office/drawing/2014/main" id="{AD0049BA-F38F-499F-A666-1A3957BCE6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1400095"/>
            <a:ext cx="6002654" cy="375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4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4848408F-4D9D-4439-AAAF-ED2200A33764}"/>
              </a:ext>
            </a:extLst>
          </p:cNvPr>
          <p:cNvSpPr/>
          <p:nvPr/>
        </p:nvSpPr>
        <p:spPr>
          <a:xfrm>
            <a:off x="1567250" y="819789"/>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5" name="object 4">
            <a:extLst>
              <a:ext uri="{FF2B5EF4-FFF2-40B4-BE49-F238E27FC236}">
                <a16:creationId xmlns:a16="http://schemas.microsoft.com/office/drawing/2014/main" id="{F4E4EC53-1D9D-4B92-BCD1-D48EE3FAAA35}"/>
              </a:ext>
            </a:extLst>
          </p:cNvPr>
          <p:cNvSpPr txBox="1">
            <a:spLocks/>
          </p:cNvSpPr>
          <p:nvPr/>
        </p:nvSpPr>
        <p:spPr>
          <a:xfrm>
            <a:off x="1954383" y="679741"/>
            <a:ext cx="8209682" cy="936154"/>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6000" kern="0" spc="330" dirty="0">
                <a:solidFill>
                  <a:schemeClr val="accent6"/>
                </a:solidFill>
                <a:latin typeface="Calibri"/>
                <a:cs typeface="Calibri"/>
              </a:rPr>
              <a:t>PARTICIPANTS</a:t>
            </a:r>
            <a:endParaRPr lang="en-US" sz="6000" kern="0" dirty="0">
              <a:solidFill>
                <a:schemeClr val="accent6"/>
              </a:solidFill>
              <a:latin typeface="Calibri"/>
              <a:cs typeface="Calibri"/>
            </a:endParaRPr>
          </a:p>
        </p:txBody>
      </p:sp>
      <p:sp>
        <p:nvSpPr>
          <p:cNvPr id="7" name="Rectangle 6">
            <a:extLst>
              <a:ext uri="{FF2B5EF4-FFF2-40B4-BE49-F238E27FC236}">
                <a16:creationId xmlns:a16="http://schemas.microsoft.com/office/drawing/2014/main" id="{43E13B66-DF98-4570-B144-3EA96C747396}"/>
              </a:ext>
            </a:extLst>
          </p:cNvPr>
          <p:cNvSpPr/>
          <p:nvPr/>
        </p:nvSpPr>
        <p:spPr>
          <a:xfrm>
            <a:off x="1567250" y="2171700"/>
            <a:ext cx="8118244" cy="6860853"/>
          </a:xfrm>
          <a:prstGeom prst="rect">
            <a:avLst/>
          </a:prstGeom>
        </p:spPr>
        <p:txBody>
          <a:bodyPr wrap="square">
            <a:spAutoFit/>
          </a:bodyPr>
          <a:lstStyle/>
          <a:p>
            <a:pPr marL="12700">
              <a:lnSpc>
                <a:spcPct val="100000"/>
              </a:lnSpc>
              <a:spcBef>
                <a:spcPts val="1105"/>
              </a:spcBef>
              <a:tabLst>
                <a:tab pos="270510" algn="l"/>
                <a:tab pos="271145" algn="l"/>
              </a:tabLst>
            </a:pPr>
            <a:r>
              <a:rPr lang="en-US" spc="-30" dirty="0">
                <a:highlight>
                  <a:srgbClr val="00FFFF"/>
                </a:highlight>
                <a:cs typeface="Calibri"/>
              </a:rPr>
              <a:t>1. CRITERIA FOR PARTICIPANTS: </a:t>
            </a:r>
          </a:p>
          <a:p>
            <a:pPr marL="271145" indent="-258445">
              <a:lnSpc>
                <a:spcPct val="100000"/>
              </a:lnSpc>
              <a:spcBef>
                <a:spcPts val="1105"/>
              </a:spcBef>
              <a:buFont typeface="Arial"/>
              <a:buChar char="•"/>
              <a:tabLst>
                <a:tab pos="270510" algn="l"/>
                <a:tab pos="271145" algn="l"/>
              </a:tabLst>
            </a:pPr>
            <a:r>
              <a:rPr lang="en-US" spc="-30" dirty="0">
                <a:solidFill>
                  <a:srgbClr val="FFFFFF"/>
                </a:solidFill>
                <a:cs typeface="Calibri"/>
              </a:rPr>
              <a:t>Teams </a:t>
            </a:r>
            <a:r>
              <a:rPr lang="en-US" spc="65" dirty="0">
                <a:solidFill>
                  <a:srgbClr val="FFFFFF"/>
                </a:solidFill>
                <a:cs typeface="Calibri"/>
              </a:rPr>
              <a:t>of </a:t>
            </a:r>
            <a:r>
              <a:rPr lang="en-US" spc="120" dirty="0">
                <a:solidFill>
                  <a:srgbClr val="FFFFFF"/>
                </a:solidFill>
                <a:cs typeface="Calibri"/>
              </a:rPr>
              <a:t>3-5</a:t>
            </a:r>
            <a:r>
              <a:rPr lang="en-US" spc="245" dirty="0">
                <a:solidFill>
                  <a:srgbClr val="FFFFFF"/>
                </a:solidFill>
                <a:cs typeface="Calibri"/>
              </a:rPr>
              <a:t> </a:t>
            </a:r>
            <a:r>
              <a:rPr lang="en-US" spc="5" dirty="0">
                <a:solidFill>
                  <a:srgbClr val="FFFFFF"/>
                </a:solidFill>
                <a:cs typeface="Calibri"/>
              </a:rPr>
              <a:t>members</a:t>
            </a:r>
            <a:endParaRPr lang="en-US" dirty="0">
              <a:cs typeface="Calibri"/>
            </a:endParaRPr>
          </a:p>
          <a:p>
            <a:pPr marL="271145" indent="-258445">
              <a:lnSpc>
                <a:spcPct val="100000"/>
              </a:lnSpc>
              <a:spcBef>
                <a:spcPts val="1010"/>
              </a:spcBef>
              <a:buFont typeface="Arial"/>
              <a:buChar char="•"/>
              <a:tabLst>
                <a:tab pos="270510" algn="l"/>
                <a:tab pos="271145" algn="l"/>
              </a:tabLst>
            </a:pPr>
            <a:r>
              <a:rPr lang="en-US" spc="130" dirty="0">
                <a:solidFill>
                  <a:srgbClr val="FFFFFF"/>
                </a:solidFill>
                <a:cs typeface="Calibri"/>
              </a:rPr>
              <a:t>Aged </a:t>
            </a:r>
            <a:r>
              <a:rPr lang="en-US" spc="-30" dirty="0">
                <a:solidFill>
                  <a:srgbClr val="FFFFFF"/>
                </a:solidFill>
                <a:cs typeface="Calibri"/>
              </a:rPr>
              <a:t>16-30</a:t>
            </a:r>
            <a:r>
              <a:rPr lang="en-US" spc="65" dirty="0">
                <a:solidFill>
                  <a:srgbClr val="FFFFFF"/>
                </a:solidFill>
                <a:cs typeface="Calibri"/>
              </a:rPr>
              <a:t> </a:t>
            </a:r>
            <a:r>
              <a:rPr lang="en-US" spc="5" dirty="0">
                <a:solidFill>
                  <a:srgbClr val="FFFFFF"/>
                </a:solidFill>
                <a:cs typeface="Calibri"/>
              </a:rPr>
              <a:t>years old</a:t>
            </a:r>
          </a:p>
          <a:p>
            <a:pPr marL="271145" indent="-258445">
              <a:lnSpc>
                <a:spcPct val="100000"/>
              </a:lnSpc>
              <a:spcBef>
                <a:spcPts val="1010"/>
              </a:spcBef>
              <a:buFont typeface="Arial"/>
              <a:buChar char="•"/>
              <a:tabLst>
                <a:tab pos="270510" algn="l"/>
                <a:tab pos="271145" algn="l"/>
              </a:tabLst>
            </a:pPr>
            <a:r>
              <a:rPr lang="en-US" spc="10" dirty="0">
                <a:solidFill>
                  <a:schemeClr val="bg1"/>
                </a:solidFill>
                <a:cs typeface="Calibri"/>
              </a:rPr>
              <a:t>Open to participants from all 11 Southeast Asian countries: </a:t>
            </a:r>
            <a:r>
              <a:rPr lang="en-GB" dirty="0">
                <a:solidFill>
                  <a:schemeClr val="accent6"/>
                </a:solidFill>
              </a:rPr>
              <a:t>Brunei, Myanmar, Cambodia, Timor-Leste, Indonesia, Laos, Malaysia, the Philippines, Singapore, Thailand and Vietnam.</a:t>
            </a:r>
          </a:p>
          <a:p>
            <a:pPr marL="12700">
              <a:lnSpc>
                <a:spcPct val="100000"/>
              </a:lnSpc>
              <a:spcBef>
                <a:spcPts val="1010"/>
              </a:spcBef>
              <a:tabLst>
                <a:tab pos="270510" algn="l"/>
                <a:tab pos="271145" algn="l"/>
              </a:tabLst>
            </a:pPr>
            <a:endParaRPr lang="en-GB" dirty="0">
              <a:solidFill>
                <a:schemeClr val="accent6"/>
              </a:solidFill>
            </a:endParaRPr>
          </a:p>
          <a:p>
            <a:pPr marL="12700">
              <a:lnSpc>
                <a:spcPct val="100000"/>
              </a:lnSpc>
              <a:spcBef>
                <a:spcPts val="1010"/>
              </a:spcBef>
              <a:tabLst>
                <a:tab pos="270510" algn="l"/>
                <a:tab pos="271145" algn="l"/>
              </a:tabLst>
            </a:pPr>
            <a:r>
              <a:rPr lang="en-GB" dirty="0">
                <a:highlight>
                  <a:srgbClr val="00FFFF"/>
                </a:highlight>
              </a:rPr>
              <a:t>2. NUMBER OF PARTICIPANTS EACH YEAR:</a:t>
            </a:r>
          </a:p>
          <a:p>
            <a:pPr marL="469900" indent="-457200">
              <a:spcBef>
                <a:spcPts val="1010"/>
              </a:spcBef>
              <a:buFont typeface="Arial" panose="020B0604020202020204" pitchFamily="34" charset="0"/>
              <a:buChar char="•"/>
              <a:tabLst>
                <a:tab pos="270510" algn="l"/>
                <a:tab pos="271145" algn="l"/>
              </a:tabLst>
            </a:pPr>
            <a:r>
              <a:rPr lang="en-US" spc="10" dirty="0">
                <a:solidFill>
                  <a:schemeClr val="bg1"/>
                </a:solidFill>
                <a:cs typeface="Calibri"/>
              </a:rPr>
              <a:t>2021: </a:t>
            </a:r>
            <a:r>
              <a:rPr lang="en-GB" spc="-245" dirty="0">
                <a:solidFill>
                  <a:schemeClr val="accent6"/>
                </a:solidFill>
                <a:cs typeface="Calibri"/>
              </a:rPr>
              <a:t>174  </a:t>
            </a:r>
            <a:r>
              <a:rPr lang="en-GB" spc="65" dirty="0">
                <a:solidFill>
                  <a:schemeClr val="accent6"/>
                </a:solidFill>
                <a:cs typeface="Calibri"/>
              </a:rPr>
              <a:t>TEAMS </a:t>
            </a:r>
            <a:r>
              <a:rPr lang="en-GB" spc="35" dirty="0">
                <a:solidFill>
                  <a:schemeClr val="accent6"/>
                </a:solidFill>
                <a:cs typeface="Calibri"/>
              </a:rPr>
              <a:t>(700+</a:t>
            </a:r>
            <a:r>
              <a:rPr lang="en-GB" spc="25" dirty="0">
                <a:solidFill>
                  <a:schemeClr val="accent6"/>
                </a:solidFill>
                <a:cs typeface="Calibri"/>
              </a:rPr>
              <a:t> </a:t>
            </a:r>
            <a:r>
              <a:rPr lang="en-GB" spc="70" dirty="0">
                <a:solidFill>
                  <a:schemeClr val="accent6"/>
                </a:solidFill>
                <a:cs typeface="Calibri"/>
              </a:rPr>
              <a:t>APPLICANTS)</a:t>
            </a:r>
            <a:endParaRPr lang="en-US" spc="10" dirty="0">
              <a:solidFill>
                <a:schemeClr val="accent6"/>
              </a:solidFill>
              <a:cs typeface="Calibri"/>
            </a:endParaRPr>
          </a:p>
          <a:p>
            <a:pPr marL="469900" indent="-457200">
              <a:spcBef>
                <a:spcPts val="1010"/>
              </a:spcBef>
              <a:buFont typeface="Arial" panose="020B0604020202020204" pitchFamily="34" charset="0"/>
              <a:buChar char="•"/>
              <a:tabLst>
                <a:tab pos="270510" algn="l"/>
                <a:tab pos="271145" algn="l"/>
              </a:tabLst>
            </a:pPr>
            <a:r>
              <a:rPr lang="en-US" spc="10" dirty="0">
                <a:solidFill>
                  <a:schemeClr val="bg1"/>
                </a:solidFill>
                <a:cs typeface="Calibri"/>
              </a:rPr>
              <a:t>2022: </a:t>
            </a:r>
            <a:r>
              <a:rPr lang="en-GB" spc="105" dirty="0">
                <a:solidFill>
                  <a:schemeClr val="accent6"/>
                </a:solidFill>
                <a:cs typeface="Calibri"/>
              </a:rPr>
              <a:t>469 </a:t>
            </a:r>
            <a:r>
              <a:rPr lang="en-GB" spc="60" dirty="0">
                <a:solidFill>
                  <a:schemeClr val="accent6"/>
                </a:solidFill>
                <a:cs typeface="Calibri"/>
              </a:rPr>
              <a:t>TEAMS </a:t>
            </a:r>
            <a:r>
              <a:rPr lang="en-GB" spc="-55" dirty="0">
                <a:solidFill>
                  <a:schemeClr val="accent6"/>
                </a:solidFill>
                <a:cs typeface="Calibri"/>
              </a:rPr>
              <a:t>(1,932+</a:t>
            </a:r>
            <a:r>
              <a:rPr lang="en-GB" spc="170" dirty="0">
                <a:solidFill>
                  <a:schemeClr val="accent6"/>
                </a:solidFill>
                <a:cs typeface="Calibri"/>
              </a:rPr>
              <a:t> </a:t>
            </a:r>
            <a:r>
              <a:rPr lang="en-GB" spc="65" dirty="0">
                <a:solidFill>
                  <a:schemeClr val="accent6"/>
                </a:solidFill>
                <a:cs typeface="Calibri"/>
              </a:rPr>
              <a:t>APPLICANTS)</a:t>
            </a:r>
            <a:endParaRPr lang="en-US" spc="10" dirty="0">
              <a:solidFill>
                <a:schemeClr val="accent6"/>
              </a:solidFill>
              <a:cs typeface="Calibri"/>
            </a:endParaRPr>
          </a:p>
          <a:p>
            <a:pPr marL="469900" indent="-457200">
              <a:lnSpc>
                <a:spcPct val="100000"/>
              </a:lnSpc>
              <a:spcBef>
                <a:spcPts val="1010"/>
              </a:spcBef>
              <a:buFont typeface="Arial" panose="020B0604020202020204" pitchFamily="34" charset="0"/>
              <a:buChar char="•"/>
              <a:tabLst>
                <a:tab pos="270510" algn="l"/>
                <a:tab pos="271145" algn="l"/>
              </a:tabLst>
            </a:pPr>
            <a:r>
              <a:rPr lang="en-US" sz="3200" spc="10" dirty="0">
                <a:solidFill>
                  <a:schemeClr val="bg1"/>
                </a:solidFill>
                <a:cs typeface="Calibri"/>
              </a:rPr>
              <a:t>2023</a:t>
            </a:r>
            <a:r>
              <a:rPr lang="en-US" sz="3200" spc="10" dirty="0">
                <a:solidFill>
                  <a:schemeClr val="accent6"/>
                </a:solidFill>
                <a:cs typeface="Calibri"/>
              </a:rPr>
              <a:t>: </a:t>
            </a:r>
            <a:r>
              <a:rPr lang="en-GB" sz="3200" dirty="0">
                <a:solidFill>
                  <a:schemeClr val="accent6"/>
                </a:solidFill>
              </a:rPr>
              <a:t>830 TEAMS (3,333 APPLICANTS)</a:t>
            </a:r>
            <a:endParaRPr lang="en-US" sz="3200" spc="10" dirty="0">
              <a:solidFill>
                <a:schemeClr val="accent6"/>
              </a:solidFill>
              <a:cs typeface="Calibri"/>
            </a:endParaRPr>
          </a:p>
          <a:p>
            <a:pPr marL="271145" indent="-258445">
              <a:lnSpc>
                <a:spcPct val="100000"/>
              </a:lnSpc>
              <a:spcBef>
                <a:spcPts val="1010"/>
              </a:spcBef>
              <a:buFont typeface="Arial"/>
              <a:buChar char="•"/>
              <a:tabLst>
                <a:tab pos="270510" algn="l"/>
                <a:tab pos="271145" algn="l"/>
              </a:tabLst>
            </a:pPr>
            <a:endParaRPr lang="en-US" dirty="0">
              <a:cs typeface="Calibri"/>
            </a:endParaRPr>
          </a:p>
        </p:txBody>
      </p:sp>
      <p:pic>
        <p:nvPicPr>
          <p:cNvPr id="14" name="Picture 13">
            <a:extLst>
              <a:ext uri="{FF2B5EF4-FFF2-40B4-BE49-F238E27FC236}">
                <a16:creationId xmlns:a16="http://schemas.microsoft.com/office/drawing/2014/main" id="{DA8FC95E-B17C-4E02-BCD7-303BBDA04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494" y="2476500"/>
            <a:ext cx="7978934" cy="6096000"/>
          </a:xfrm>
          <a:prstGeom prst="rect">
            <a:avLst/>
          </a:prstGeom>
          <a:ln>
            <a:noFill/>
          </a:ln>
          <a:effectLst>
            <a:softEdge rad="112500"/>
          </a:effectLst>
        </p:spPr>
      </p:pic>
    </p:spTree>
    <p:extLst>
      <p:ext uri="{BB962C8B-B14F-4D97-AF65-F5344CB8AC3E}">
        <p14:creationId xmlns:p14="http://schemas.microsoft.com/office/powerpoint/2010/main" val="36817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BE68C77-918B-485D-8252-5ABF1D8A984C}"/>
              </a:ext>
            </a:extLst>
          </p:cNvPr>
          <p:cNvSpPr/>
          <p:nvPr/>
        </p:nvSpPr>
        <p:spPr>
          <a:xfrm>
            <a:off x="1567250" y="819789"/>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5" name="object 4">
            <a:extLst>
              <a:ext uri="{FF2B5EF4-FFF2-40B4-BE49-F238E27FC236}">
                <a16:creationId xmlns:a16="http://schemas.microsoft.com/office/drawing/2014/main" id="{A15DB7FB-F45E-458F-AF86-9CD39926DA6C}"/>
              </a:ext>
            </a:extLst>
          </p:cNvPr>
          <p:cNvSpPr txBox="1">
            <a:spLocks/>
          </p:cNvSpPr>
          <p:nvPr/>
        </p:nvSpPr>
        <p:spPr>
          <a:xfrm>
            <a:off x="1954383" y="679741"/>
            <a:ext cx="8209682" cy="936154"/>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6000" kern="0" spc="330" dirty="0">
                <a:solidFill>
                  <a:schemeClr val="accent6"/>
                </a:solidFill>
                <a:latin typeface="Calibri"/>
                <a:cs typeface="Calibri"/>
              </a:rPr>
              <a:t>LEARNING POINTS</a:t>
            </a:r>
            <a:endParaRPr lang="en-US" sz="6000" kern="0" dirty="0">
              <a:solidFill>
                <a:schemeClr val="accent6"/>
              </a:solidFill>
              <a:latin typeface="Calibri"/>
              <a:cs typeface="Calibri"/>
            </a:endParaRPr>
          </a:p>
        </p:txBody>
      </p:sp>
      <p:sp>
        <p:nvSpPr>
          <p:cNvPr id="6" name="Rectangle 5">
            <a:extLst>
              <a:ext uri="{FF2B5EF4-FFF2-40B4-BE49-F238E27FC236}">
                <a16:creationId xmlns:a16="http://schemas.microsoft.com/office/drawing/2014/main" id="{17ED0B5F-AAC3-478F-A6C6-6B33D59A31F6}"/>
              </a:ext>
            </a:extLst>
          </p:cNvPr>
          <p:cNvSpPr/>
          <p:nvPr/>
        </p:nvSpPr>
        <p:spPr>
          <a:xfrm>
            <a:off x="1612968" y="2171700"/>
            <a:ext cx="15151032" cy="4052391"/>
          </a:xfrm>
          <a:prstGeom prst="rect">
            <a:avLst/>
          </a:prstGeom>
        </p:spPr>
        <p:txBody>
          <a:bodyPr wrap="square">
            <a:spAutoFit/>
          </a:bodyPr>
          <a:lstStyle/>
          <a:p>
            <a:pPr marL="12700">
              <a:lnSpc>
                <a:spcPct val="100000"/>
              </a:lnSpc>
              <a:spcBef>
                <a:spcPts val="1105"/>
              </a:spcBef>
              <a:tabLst>
                <a:tab pos="270510" algn="l"/>
                <a:tab pos="271145" algn="l"/>
              </a:tabLst>
            </a:pPr>
            <a:r>
              <a:rPr lang="en-US" spc="-30" dirty="0">
                <a:highlight>
                  <a:srgbClr val="00FFFF"/>
                </a:highlight>
                <a:cs typeface="Calibri"/>
              </a:rPr>
              <a:t>1. INCLUSIVITY AND EQUITY:  </a:t>
            </a:r>
          </a:p>
          <a:p>
            <a:pPr marL="469900" indent="-457200">
              <a:spcBef>
                <a:spcPts val="1010"/>
              </a:spcBef>
              <a:buFont typeface="Arial" panose="020B0604020202020204" pitchFamily="34" charset="0"/>
              <a:buChar char="•"/>
              <a:tabLst>
                <a:tab pos="270510" algn="l"/>
                <a:tab pos="271145" algn="l"/>
              </a:tabLst>
            </a:pPr>
            <a:r>
              <a:rPr lang="en-AU" dirty="0">
                <a:solidFill>
                  <a:schemeClr val="bg1"/>
                </a:solidFill>
              </a:rPr>
              <a:t>To develop an international learning program, some countries have more challenges due to </a:t>
            </a:r>
            <a:r>
              <a:rPr lang="en-AU" i="1" dirty="0">
                <a:solidFill>
                  <a:schemeClr val="accent6"/>
                </a:solidFill>
              </a:rPr>
              <a:t>language barrier</a:t>
            </a:r>
            <a:r>
              <a:rPr lang="en-AU" dirty="0">
                <a:solidFill>
                  <a:schemeClr val="bg1"/>
                </a:solidFill>
              </a:rPr>
              <a:t>. </a:t>
            </a:r>
          </a:p>
          <a:p>
            <a:pPr marL="469900" indent="-457200">
              <a:spcBef>
                <a:spcPts val="1010"/>
              </a:spcBef>
              <a:buFont typeface="Arial" panose="020B0604020202020204" pitchFamily="34" charset="0"/>
              <a:buChar char="•"/>
              <a:tabLst>
                <a:tab pos="270510" algn="l"/>
                <a:tab pos="271145" algn="l"/>
              </a:tabLst>
            </a:pPr>
            <a:r>
              <a:rPr lang="en-AU" dirty="0">
                <a:solidFill>
                  <a:schemeClr val="bg1"/>
                </a:solidFill>
              </a:rPr>
              <a:t>To mitigate equity issues for non-English speaking teams of the Circular Innovation Challenge, </a:t>
            </a:r>
            <a:r>
              <a:rPr lang="en-AU" dirty="0">
                <a:solidFill>
                  <a:schemeClr val="accent6"/>
                </a:solidFill>
              </a:rPr>
              <a:t>at least one member of the team must have adequate English proficiency to facilitate understanding in their team.</a:t>
            </a:r>
            <a:r>
              <a:rPr lang="en-AU" dirty="0">
                <a:solidFill>
                  <a:schemeClr val="bg1"/>
                </a:solidFill>
              </a:rPr>
              <a:t> </a:t>
            </a:r>
          </a:p>
          <a:p>
            <a:pPr marL="469900" indent="-457200">
              <a:spcBef>
                <a:spcPts val="1010"/>
              </a:spcBef>
              <a:buFont typeface="Arial" panose="020B0604020202020204" pitchFamily="34" charset="0"/>
              <a:buChar char="•"/>
              <a:tabLst>
                <a:tab pos="270510" algn="l"/>
                <a:tab pos="271145" algn="l"/>
              </a:tabLst>
            </a:pPr>
            <a:endParaRPr lang="en-GB" dirty="0">
              <a:solidFill>
                <a:schemeClr val="accent6"/>
              </a:solidFill>
            </a:endParaRPr>
          </a:p>
          <a:p>
            <a:pPr marL="12700">
              <a:lnSpc>
                <a:spcPct val="100000"/>
              </a:lnSpc>
              <a:spcBef>
                <a:spcPts val="1010"/>
              </a:spcBef>
              <a:tabLst>
                <a:tab pos="270510" algn="l"/>
                <a:tab pos="271145" algn="l"/>
              </a:tabLst>
            </a:pPr>
            <a:r>
              <a:rPr lang="en-GB" dirty="0">
                <a:highlight>
                  <a:srgbClr val="00FFFF"/>
                </a:highlight>
              </a:rPr>
              <a:t>2. STAGES OF INNOVATION:</a:t>
            </a:r>
          </a:p>
        </p:txBody>
      </p:sp>
      <p:sp>
        <p:nvSpPr>
          <p:cNvPr id="7" name="object 14">
            <a:extLst>
              <a:ext uri="{FF2B5EF4-FFF2-40B4-BE49-F238E27FC236}">
                <a16:creationId xmlns:a16="http://schemas.microsoft.com/office/drawing/2014/main" id="{9B12EBFD-D737-44F7-9351-97F4F2F0AE05}"/>
              </a:ext>
            </a:extLst>
          </p:cNvPr>
          <p:cNvSpPr txBox="1"/>
          <p:nvPr/>
        </p:nvSpPr>
        <p:spPr>
          <a:xfrm>
            <a:off x="1752601" y="6606088"/>
            <a:ext cx="2590799" cy="405880"/>
          </a:xfrm>
          <a:prstGeom prst="rect">
            <a:avLst/>
          </a:prstGeom>
          <a:noFill/>
          <a:ln>
            <a:solidFill>
              <a:schemeClr val="accent6"/>
            </a:solidFill>
          </a:ln>
        </p:spPr>
        <p:style>
          <a:lnRef idx="0">
            <a:scrgbClr r="0" g="0" b="0"/>
          </a:lnRef>
          <a:fillRef idx="0">
            <a:scrgbClr r="0" g="0" b="0"/>
          </a:fillRef>
          <a:effectRef idx="0">
            <a:scrgbClr r="0" g="0" b="0"/>
          </a:effectRef>
          <a:fontRef idx="minor">
            <a:schemeClr val="accent6"/>
          </a:fontRef>
        </p:style>
        <p:txBody>
          <a:bodyPr vert="horz" wrap="square" lIns="0" tIns="3810" rIns="0" bIns="0" rtlCol="0">
            <a:spAutoFit/>
          </a:bodyPr>
          <a:lstStyle/>
          <a:p>
            <a:pPr marL="1009015" marR="286385" indent="-672465">
              <a:lnSpc>
                <a:spcPct val="110400"/>
              </a:lnSpc>
            </a:pPr>
            <a:r>
              <a:rPr lang="en-GB" sz="2500" spc="15" dirty="0">
                <a:solidFill>
                  <a:srgbClr val="FFFFFF"/>
                </a:solidFill>
                <a:cs typeface="Calibri"/>
              </a:rPr>
              <a:t>Pre-Seed Stage</a:t>
            </a:r>
          </a:p>
        </p:txBody>
      </p:sp>
      <p:sp>
        <p:nvSpPr>
          <p:cNvPr id="8" name="object 14">
            <a:extLst>
              <a:ext uri="{FF2B5EF4-FFF2-40B4-BE49-F238E27FC236}">
                <a16:creationId xmlns:a16="http://schemas.microsoft.com/office/drawing/2014/main" id="{F2314DF5-409C-47D4-9BDE-7EE8C065CD2B}"/>
              </a:ext>
            </a:extLst>
          </p:cNvPr>
          <p:cNvSpPr txBox="1"/>
          <p:nvPr/>
        </p:nvSpPr>
        <p:spPr>
          <a:xfrm>
            <a:off x="4724400" y="6613625"/>
            <a:ext cx="2784142" cy="405880"/>
          </a:xfrm>
          <a:prstGeom prst="rect">
            <a:avLst/>
          </a:prstGeom>
          <a:noFill/>
          <a:ln>
            <a:solidFill>
              <a:schemeClr val="accent6"/>
            </a:solidFill>
          </a:ln>
        </p:spPr>
        <p:style>
          <a:lnRef idx="0">
            <a:scrgbClr r="0" g="0" b="0"/>
          </a:lnRef>
          <a:fillRef idx="0">
            <a:scrgbClr r="0" g="0" b="0"/>
          </a:fillRef>
          <a:effectRef idx="0">
            <a:scrgbClr r="0" g="0" b="0"/>
          </a:effectRef>
          <a:fontRef idx="minor">
            <a:schemeClr val="accent6"/>
          </a:fontRef>
        </p:style>
        <p:txBody>
          <a:bodyPr vert="horz" wrap="square" lIns="0" tIns="3810" rIns="0" bIns="0" rtlCol="0">
            <a:spAutoFit/>
          </a:bodyPr>
          <a:lstStyle/>
          <a:p>
            <a:pPr marL="1009015" marR="286385" indent="-672465" algn="ctr">
              <a:lnSpc>
                <a:spcPct val="110400"/>
              </a:lnSpc>
            </a:pPr>
            <a:r>
              <a:rPr lang="en-GB" sz="2500" spc="15" dirty="0">
                <a:solidFill>
                  <a:srgbClr val="FFFFFF"/>
                </a:solidFill>
                <a:cs typeface="Calibri"/>
              </a:rPr>
              <a:t>Seed Stage</a:t>
            </a:r>
          </a:p>
        </p:txBody>
      </p:sp>
      <p:cxnSp>
        <p:nvCxnSpPr>
          <p:cNvPr id="10" name="Straight Arrow Connector 9">
            <a:extLst>
              <a:ext uri="{FF2B5EF4-FFF2-40B4-BE49-F238E27FC236}">
                <a16:creationId xmlns:a16="http://schemas.microsoft.com/office/drawing/2014/main" id="{1FE5EA26-6B25-49FF-9CEB-1774A27ABB1F}"/>
              </a:ext>
            </a:extLst>
          </p:cNvPr>
          <p:cNvCxnSpPr>
            <a:cxnSpLocks/>
            <a:stCxn id="7" idx="3"/>
          </p:cNvCxnSpPr>
          <p:nvPr/>
        </p:nvCxnSpPr>
        <p:spPr>
          <a:xfrm>
            <a:off x="4343400" y="6809028"/>
            <a:ext cx="381000" cy="0"/>
          </a:xfrm>
          <a:prstGeom prst="straightConnector1">
            <a:avLst/>
          </a:prstGeom>
          <a:ln>
            <a:solidFill>
              <a:schemeClr val="bg1"/>
            </a:solidFill>
            <a:tailEnd type="triangle"/>
          </a:ln>
        </p:spPr>
        <p:style>
          <a:lnRef idx="1">
            <a:schemeClr val="accent5"/>
          </a:lnRef>
          <a:fillRef idx="0">
            <a:schemeClr val="accent5"/>
          </a:fillRef>
          <a:effectRef idx="0">
            <a:schemeClr val="accent5"/>
          </a:effectRef>
          <a:fontRef idx="minor">
            <a:schemeClr val="tx1"/>
          </a:fontRef>
        </p:style>
      </p:cxnSp>
      <p:sp>
        <p:nvSpPr>
          <p:cNvPr id="14" name="object 14">
            <a:extLst>
              <a:ext uri="{FF2B5EF4-FFF2-40B4-BE49-F238E27FC236}">
                <a16:creationId xmlns:a16="http://schemas.microsoft.com/office/drawing/2014/main" id="{729FB174-5940-42EA-B543-940FEFBE094F}"/>
              </a:ext>
            </a:extLst>
          </p:cNvPr>
          <p:cNvSpPr txBox="1"/>
          <p:nvPr/>
        </p:nvSpPr>
        <p:spPr>
          <a:xfrm>
            <a:off x="7889542" y="6613625"/>
            <a:ext cx="2784142" cy="405880"/>
          </a:xfrm>
          <a:prstGeom prst="rect">
            <a:avLst/>
          </a:prstGeom>
          <a:solidFill>
            <a:srgbClr val="0AA087"/>
          </a:solidFill>
        </p:spPr>
        <p:txBody>
          <a:bodyPr vert="horz" wrap="square" lIns="0" tIns="3810" rIns="0" bIns="0" rtlCol="0">
            <a:spAutoFit/>
          </a:bodyPr>
          <a:lstStyle/>
          <a:p>
            <a:pPr marL="1009015" marR="286385" indent="-672465" algn="ctr">
              <a:lnSpc>
                <a:spcPct val="110400"/>
              </a:lnSpc>
            </a:pPr>
            <a:r>
              <a:rPr lang="en-US" sz="2500" spc="15" dirty="0">
                <a:solidFill>
                  <a:schemeClr val="bg1"/>
                </a:solidFill>
                <a:cs typeface="Calibri"/>
              </a:rPr>
              <a:t>Early Stage</a:t>
            </a:r>
            <a:endParaRPr lang="en-GB" sz="2500" spc="15" dirty="0">
              <a:solidFill>
                <a:schemeClr val="bg1"/>
              </a:solidFill>
              <a:cs typeface="Calibri"/>
            </a:endParaRPr>
          </a:p>
        </p:txBody>
      </p:sp>
      <p:cxnSp>
        <p:nvCxnSpPr>
          <p:cNvPr id="17" name="Straight Arrow Connector 16">
            <a:extLst>
              <a:ext uri="{FF2B5EF4-FFF2-40B4-BE49-F238E27FC236}">
                <a16:creationId xmlns:a16="http://schemas.microsoft.com/office/drawing/2014/main" id="{158BC78C-B116-4B06-A7B3-3E32AD008220}"/>
              </a:ext>
            </a:extLst>
          </p:cNvPr>
          <p:cNvCxnSpPr>
            <a:cxnSpLocks/>
          </p:cNvCxnSpPr>
          <p:nvPr/>
        </p:nvCxnSpPr>
        <p:spPr>
          <a:xfrm>
            <a:off x="7508542" y="6800570"/>
            <a:ext cx="381000" cy="0"/>
          </a:xfrm>
          <a:prstGeom prst="straightConnector1">
            <a:avLst/>
          </a:prstGeom>
          <a:ln>
            <a:solidFill>
              <a:schemeClr val="bg1"/>
            </a:solidFill>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23D79962-5FC9-48D1-ADD8-7672CA8E6995}"/>
              </a:ext>
            </a:extLst>
          </p:cNvPr>
          <p:cNvCxnSpPr>
            <a:cxnSpLocks/>
          </p:cNvCxnSpPr>
          <p:nvPr/>
        </p:nvCxnSpPr>
        <p:spPr>
          <a:xfrm>
            <a:off x="10673684" y="6777897"/>
            <a:ext cx="381000" cy="0"/>
          </a:xfrm>
          <a:prstGeom prst="straightConnector1">
            <a:avLst/>
          </a:prstGeom>
          <a:ln>
            <a:solidFill>
              <a:schemeClr val="bg1"/>
            </a:solidFill>
            <a:tailEnd type="triangle"/>
          </a:ln>
        </p:spPr>
        <p:style>
          <a:lnRef idx="1">
            <a:schemeClr val="accent5"/>
          </a:lnRef>
          <a:fillRef idx="0">
            <a:schemeClr val="accent5"/>
          </a:fillRef>
          <a:effectRef idx="0">
            <a:schemeClr val="accent5"/>
          </a:effectRef>
          <a:fontRef idx="minor">
            <a:schemeClr val="tx1"/>
          </a:fontRef>
        </p:style>
      </p:cxnSp>
      <p:sp>
        <p:nvSpPr>
          <p:cNvPr id="21" name="object 14">
            <a:extLst>
              <a:ext uri="{FF2B5EF4-FFF2-40B4-BE49-F238E27FC236}">
                <a16:creationId xmlns:a16="http://schemas.microsoft.com/office/drawing/2014/main" id="{8A3E15CB-66D5-4F81-AFAB-EFD20BD368DE}"/>
              </a:ext>
            </a:extLst>
          </p:cNvPr>
          <p:cNvSpPr txBox="1"/>
          <p:nvPr/>
        </p:nvSpPr>
        <p:spPr>
          <a:xfrm>
            <a:off x="11054684" y="6613625"/>
            <a:ext cx="2784142" cy="405880"/>
          </a:xfrm>
          <a:prstGeom prst="rect">
            <a:avLst/>
          </a:prstGeom>
          <a:solidFill>
            <a:srgbClr val="0AA087"/>
          </a:solidFill>
        </p:spPr>
        <p:txBody>
          <a:bodyPr vert="horz" wrap="square" lIns="0" tIns="3810" rIns="0" bIns="0" rtlCol="0">
            <a:spAutoFit/>
          </a:bodyPr>
          <a:lstStyle/>
          <a:p>
            <a:pPr marL="1009015" marR="286385" indent="-672465" algn="ctr">
              <a:lnSpc>
                <a:spcPct val="110400"/>
              </a:lnSpc>
            </a:pPr>
            <a:r>
              <a:rPr lang="en-US" sz="2500" spc="15" dirty="0">
                <a:solidFill>
                  <a:schemeClr val="bg1"/>
                </a:solidFill>
                <a:cs typeface="Calibri"/>
              </a:rPr>
              <a:t>Growth Stage</a:t>
            </a:r>
            <a:endParaRPr lang="en-GB" sz="2500" spc="15" dirty="0">
              <a:solidFill>
                <a:schemeClr val="bg1"/>
              </a:solidFill>
              <a:cs typeface="Calibri"/>
            </a:endParaRPr>
          </a:p>
        </p:txBody>
      </p:sp>
      <p:sp>
        <p:nvSpPr>
          <p:cNvPr id="22" name="object 14">
            <a:extLst>
              <a:ext uri="{FF2B5EF4-FFF2-40B4-BE49-F238E27FC236}">
                <a16:creationId xmlns:a16="http://schemas.microsoft.com/office/drawing/2014/main" id="{AD29E4C4-431E-4C32-85AD-11402F156A02}"/>
              </a:ext>
            </a:extLst>
          </p:cNvPr>
          <p:cNvSpPr txBox="1"/>
          <p:nvPr/>
        </p:nvSpPr>
        <p:spPr>
          <a:xfrm>
            <a:off x="14219826" y="6613055"/>
            <a:ext cx="2925174" cy="405880"/>
          </a:xfrm>
          <a:prstGeom prst="rect">
            <a:avLst/>
          </a:prstGeom>
          <a:solidFill>
            <a:srgbClr val="0AA087"/>
          </a:solidFill>
        </p:spPr>
        <p:txBody>
          <a:bodyPr vert="horz" wrap="square" lIns="0" tIns="3810" rIns="0" bIns="0" rtlCol="0">
            <a:spAutoFit/>
          </a:bodyPr>
          <a:lstStyle/>
          <a:p>
            <a:pPr marL="1009015" marR="286385" indent="-672465" algn="ctr">
              <a:lnSpc>
                <a:spcPct val="110400"/>
              </a:lnSpc>
            </a:pPr>
            <a:r>
              <a:rPr lang="en-US" sz="2500" spc="15" dirty="0">
                <a:solidFill>
                  <a:schemeClr val="bg1"/>
                </a:solidFill>
                <a:cs typeface="Calibri"/>
              </a:rPr>
              <a:t>Expansion &amp; Exit</a:t>
            </a:r>
            <a:endParaRPr lang="en-GB" sz="2500" spc="15" dirty="0">
              <a:solidFill>
                <a:schemeClr val="bg1"/>
              </a:solidFill>
              <a:cs typeface="Calibri"/>
            </a:endParaRPr>
          </a:p>
        </p:txBody>
      </p:sp>
      <p:cxnSp>
        <p:nvCxnSpPr>
          <p:cNvPr id="23" name="Straight Arrow Connector 22">
            <a:extLst>
              <a:ext uri="{FF2B5EF4-FFF2-40B4-BE49-F238E27FC236}">
                <a16:creationId xmlns:a16="http://schemas.microsoft.com/office/drawing/2014/main" id="{19CAD1A4-B5B3-4BF8-A36A-23528B21334D}"/>
              </a:ext>
            </a:extLst>
          </p:cNvPr>
          <p:cNvCxnSpPr>
            <a:cxnSpLocks/>
          </p:cNvCxnSpPr>
          <p:nvPr/>
        </p:nvCxnSpPr>
        <p:spPr>
          <a:xfrm>
            <a:off x="13838826" y="6777897"/>
            <a:ext cx="381000" cy="0"/>
          </a:xfrm>
          <a:prstGeom prst="straightConnector1">
            <a:avLst/>
          </a:prstGeom>
          <a:ln>
            <a:solidFill>
              <a:schemeClr val="bg1"/>
            </a:solidFill>
            <a:tailEnd type="triangle"/>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0D29A739-EE13-4FC4-91CA-D1B21D879211}"/>
              </a:ext>
            </a:extLst>
          </p:cNvPr>
          <p:cNvSpPr txBox="1"/>
          <p:nvPr/>
        </p:nvSpPr>
        <p:spPr>
          <a:xfrm>
            <a:off x="1612968" y="7580288"/>
            <a:ext cx="15660654" cy="1815882"/>
          </a:xfrm>
          <a:prstGeom prst="rect">
            <a:avLst/>
          </a:prstGeom>
          <a:noFill/>
          <a:ln>
            <a:solidFill>
              <a:schemeClr val="bg1"/>
            </a:solidFill>
          </a:ln>
        </p:spPr>
        <p:txBody>
          <a:bodyPr wrap="square" rtlCol="0">
            <a:spAutoFit/>
          </a:bodyPr>
          <a:lstStyle/>
          <a:p>
            <a:r>
              <a:rPr lang="en-US" dirty="0">
                <a:solidFill>
                  <a:schemeClr val="accent6"/>
                </a:solidFill>
              </a:rPr>
              <a:t>The innovations of CIC participants are in the pre-seed and seed stages. They face the challenge of advancing their ideas to a higher stage, requiring additional support in terms of finance, mentorship, and policy backing. </a:t>
            </a:r>
            <a:r>
              <a:rPr lang="en-US" dirty="0">
                <a:solidFill>
                  <a:schemeClr val="bg1"/>
                </a:solidFill>
              </a:rPr>
              <a:t>Commitment is also a concern, given that many of them are senior high school and university students who still need to remain engaged with their academic commitments.</a:t>
            </a:r>
            <a:endParaRPr lang="th-TH" dirty="0">
              <a:solidFill>
                <a:schemeClr val="bg1"/>
              </a:solidFill>
            </a:endParaRPr>
          </a:p>
        </p:txBody>
      </p:sp>
      <p:cxnSp>
        <p:nvCxnSpPr>
          <p:cNvPr id="28" name="Straight Arrow Connector 27">
            <a:extLst>
              <a:ext uri="{FF2B5EF4-FFF2-40B4-BE49-F238E27FC236}">
                <a16:creationId xmlns:a16="http://schemas.microsoft.com/office/drawing/2014/main" id="{5DB21CA2-6FE5-4A93-B032-54B4EE91124C}"/>
              </a:ext>
            </a:extLst>
          </p:cNvPr>
          <p:cNvCxnSpPr>
            <a:cxnSpLocks/>
            <a:stCxn id="7" idx="2"/>
          </p:cNvCxnSpPr>
          <p:nvPr/>
        </p:nvCxnSpPr>
        <p:spPr>
          <a:xfrm>
            <a:off x="3048001" y="7011968"/>
            <a:ext cx="0" cy="5683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39EDF2-875D-4B0E-ACDB-09DFE923A6A6}"/>
              </a:ext>
            </a:extLst>
          </p:cNvPr>
          <p:cNvCxnSpPr>
            <a:cxnSpLocks/>
            <a:stCxn id="8" idx="2"/>
          </p:cNvCxnSpPr>
          <p:nvPr/>
        </p:nvCxnSpPr>
        <p:spPr>
          <a:xfrm>
            <a:off x="6116471" y="7019505"/>
            <a:ext cx="6824" cy="55262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29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777B52EF-EF5B-4DEA-BCA9-F30474FB33F0}"/>
              </a:ext>
            </a:extLst>
          </p:cNvPr>
          <p:cNvSpPr/>
          <p:nvPr/>
        </p:nvSpPr>
        <p:spPr>
          <a:xfrm>
            <a:off x="1600200" y="654151"/>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5" name="object 4">
            <a:extLst>
              <a:ext uri="{FF2B5EF4-FFF2-40B4-BE49-F238E27FC236}">
                <a16:creationId xmlns:a16="http://schemas.microsoft.com/office/drawing/2014/main" id="{91C2FF85-896A-4BD2-BBB5-2B2C2DC9259C}"/>
              </a:ext>
            </a:extLst>
          </p:cNvPr>
          <p:cNvSpPr txBox="1">
            <a:spLocks/>
          </p:cNvSpPr>
          <p:nvPr/>
        </p:nvSpPr>
        <p:spPr>
          <a:xfrm>
            <a:off x="1954382" y="679741"/>
            <a:ext cx="13819018" cy="751488"/>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4800" kern="0" spc="330" dirty="0">
                <a:solidFill>
                  <a:schemeClr val="accent6"/>
                </a:solidFill>
                <a:latin typeface="Calibri"/>
                <a:cs typeface="Calibri"/>
              </a:rPr>
              <a:t>EXAMPLES OF INNOVATION OF THE WINNERS</a:t>
            </a:r>
            <a:endParaRPr lang="en-US" sz="4800" kern="0" dirty="0">
              <a:solidFill>
                <a:schemeClr val="accent6"/>
              </a:solidFill>
              <a:latin typeface="Calibri"/>
              <a:cs typeface="Calibri"/>
            </a:endParaRPr>
          </a:p>
        </p:txBody>
      </p:sp>
      <p:sp>
        <p:nvSpPr>
          <p:cNvPr id="14" name="object 6">
            <a:extLst>
              <a:ext uri="{FF2B5EF4-FFF2-40B4-BE49-F238E27FC236}">
                <a16:creationId xmlns:a16="http://schemas.microsoft.com/office/drawing/2014/main" id="{99692480-B0A3-4C6D-AE21-BD5BE6821077}"/>
              </a:ext>
            </a:extLst>
          </p:cNvPr>
          <p:cNvSpPr/>
          <p:nvPr/>
        </p:nvSpPr>
        <p:spPr>
          <a:xfrm>
            <a:off x="9448800" y="5268861"/>
            <a:ext cx="7289838" cy="3765524"/>
          </a:xfrm>
          <a:prstGeom prst="rect">
            <a:avLst/>
          </a:prstGeom>
          <a:blipFill>
            <a:blip r:embed="rId3" cstate="print"/>
            <a:stretch>
              <a:fillRect/>
            </a:stretch>
          </a:blipFill>
        </p:spPr>
        <p:txBody>
          <a:bodyPr wrap="square" lIns="0" tIns="0" rIns="0" bIns="0" rtlCol="0"/>
          <a:lstStyle/>
          <a:p>
            <a:endParaRPr/>
          </a:p>
        </p:txBody>
      </p:sp>
      <p:sp>
        <p:nvSpPr>
          <p:cNvPr id="15" name="object 7">
            <a:extLst>
              <a:ext uri="{FF2B5EF4-FFF2-40B4-BE49-F238E27FC236}">
                <a16:creationId xmlns:a16="http://schemas.microsoft.com/office/drawing/2014/main" id="{C624AA24-27D5-4090-B184-E3BE23B39986}"/>
              </a:ext>
            </a:extLst>
          </p:cNvPr>
          <p:cNvSpPr/>
          <p:nvPr/>
        </p:nvSpPr>
        <p:spPr>
          <a:xfrm>
            <a:off x="9448800" y="2362948"/>
            <a:ext cx="7289838" cy="2655760"/>
          </a:xfrm>
          <a:prstGeom prst="rect">
            <a:avLst/>
          </a:prstGeom>
          <a:blipFill>
            <a:blip r:embed="rId4" cstate="print"/>
            <a:stretch>
              <a:fillRect/>
            </a:stretch>
          </a:blipFill>
        </p:spPr>
        <p:txBody>
          <a:bodyPr wrap="square" lIns="0" tIns="0" rIns="0" bIns="0" rtlCol="0"/>
          <a:lstStyle/>
          <a:p>
            <a:endParaRPr/>
          </a:p>
        </p:txBody>
      </p:sp>
      <p:sp>
        <p:nvSpPr>
          <p:cNvPr id="16" name="object 9">
            <a:extLst>
              <a:ext uri="{FF2B5EF4-FFF2-40B4-BE49-F238E27FC236}">
                <a16:creationId xmlns:a16="http://schemas.microsoft.com/office/drawing/2014/main" id="{708924A0-406F-4BF3-A3C7-231C59CB6B20}"/>
              </a:ext>
            </a:extLst>
          </p:cNvPr>
          <p:cNvSpPr txBox="1"/>
          <p:nvPr/>
        </p:nvSpPr>
        <p:spPr>
          <a:xfrm>
            <a:off x="1216586" y="2362948"/>
            <a:ext cx="8491295" cy="6400983"/>
          </a:xfrm>
          <a:prstGeom prst="rect">
            <a:avLst/>
          </a:prstGeom>
        </p:spPr>
        <p:txBody>
          <a:bodyPr vert="horz" wrap="square" lIns="0" tIns="11430" rIns="0" bIns="0" rtlCol="0">
            <a:spAutoFit/>
          </a:bodyPr>
          <a:lstStyle/>
          <a:p>
            <a:pPr marL="12700">
              <a:lnSpc>
                <a:spcPct val="100000"/>
              </a:lnSpc>
              <a:spcBef>
                <a:spcPts val="90"/>
              </a:spcBef>
            </a:pPr>
            <a:r>
              <a:rPr sz="3200" spc="145" dirty="0">
                <a:solidFill>
                  <a:schemeClr val="accent6"/>
                </a:solidFill>
                <a:latin typeface="Calibri"/>
                <a:cs typeface="Calibri"/>
              </a:rPr>
              <a:t>CIRCULAR </a:t>
            </a:r>
            <a:r>
              <a:rPr sz="3200" spc="-50" dirty="0">
                <a:solidFill>
                  <a:schemeClr val="accent6"/>
                </a:solidFill>
                <a:latin typeface="Calibri"/>
                <a:cs typeface="Calibri"/>
              </a:rPr>
              <a:t>INNOVATION </a:t>
            </a:r>
            <a:r>
              <a:rPr sz="3200" spc="150" dirty="0">
                <a:solidFill>
                  <a:schemeClr val="accent6"/>
                </a:solidFill>
                <a:latin typeface="Calibri"/>
                <a:cs typeface="Calibri"/>
              </a:rPr>
              <a:t>CHALLENGE</a:t>
            </a:r>
            <a:r>
              <a:rPr sz="3200" spc="285" dirty="0">
                <a:solidFill>
                  <a:schemeClr val="accent6"/>
                </a:solidFill>
                <a:latin typeface="Calibri"/>
                <a:cs typeface="Calibri"/>
              </a:rPr>
              <a:t> </a:t>
            </a:r>
            <a:r>
              <a:rPr sz="3200" spc="290" dirty="0">
                <a:solidFill>
                  <a:schemeClr val="accent6"/>
                </a:solidFill>
                <a:latin typeface="Calibri"/>
                <a:cs typeface="Calibri"/>
              </a:rPr>
              <a:t>2022</a:t>
            </a:r>
            <a:endParaRPr sz="3200" dirty="0">
              <a:solidFill>
                <a:schemeClr val="accent6"/>
              </a:solidFill>
              <a:latin typeface="Calibri"/>
              <a:cs typeface="Calibri"/>
            </a:endParaRPr>
          </a:p>
          <a:p>
            <a:pPr marL="568325">
              <a:lnSpc>
                <a:spcPct val="100000"/>
              </a:lnSpc>
              <a:spcBef>
                <a:spcPts val="5"/>
              </a:spcBef>
            </a:pPr>
            <a:endParaRPr lang="th-TH" sz="3600" dirty="0">
              <a:latin typeface="Times New Roman"/>
              <a:cs typeface="Calibri"/>
            </a:endParaRPr>
          </a:p>
          <a:p>
            <a:pPr>
              <a:lnSpc>
                <a:spcPct val="100000"/>
              </a:lnSpc>
              <a:spcBef>
                <a:spcPts val="5"/>
              </a:spcBef>
            </a:pPr>
            <a:r>
              <a:rPr lang="en-US" spc="-30" dirty="0">
                <a:highlight>
                  <a:srgbClr val="00FFFF"/>
                </a:highlight>
                <a:cs typeface="Calibri"/>
              </a:rPr>
              <a:t>1. TEAM:</a:t>
            </a:r>
            <a:endParaRPr dirty="0">
              <a:cs typeface="Times New Roman"/>
            </a:endParaRPr>
          </a:p>
          <a:p>
            <a:pPr marL="12700" marR="1109345">
              <a:lnSpc>
                <a:spcPct val="110400"/>
              </a:lnSpc>
            </a:pPr>
            <a:r>
              <a:rPr spc="240" dirty="0">
                <a:solidFill>
                  <a:srgbClr val="FFFFFF"/>
                </a:solidFill>
                <a:cs typeface="Calibri"/>
              </a:rPr>
              <a:t>4 </a:t>
            </a:r>
            <a:r>
              <a:rPr spc="40" dirty="0">
                <a:solidFill>
                  <a:srgbClr val="FFFFFF"/>
                </a:solidFill>
                <a:cs typeface="Calibri"/>
              </a:rPr>
              <a:t>high </a:t>
            </a:r>
            <a:r>
              <a:rPr spc="50" dirty="0">
                <a:solidFill>
                  <a:srgbClr val="FFFFFF"/>
                </a:solidFill>
                <a:cs typeface="Calibri"/>
              </a:rPr>
              <a:t>school </a:t>
            </a:r>
            <a:r>
              <a:rPr spc="20" dirty="0">
                <a:solidFill>
                  <a:srgbClr val="FFFFFF"/>
                </a:solidFill>
                <a:cs typeface="Calibri"/>
              </a:rPr>
              <a:t>students </a:t>
            </a:r>
            <a:r>
              <a:rPr spc="-15" dirty="0">
                <a:solidFill>
                  <a:srgbClr val="FFFFFF"/>
                </a:solidFill>
                <a:cs typeface="Calibri"/>
              </a:rPr>
              <a:t>from </a:t>
            </a:r>
            <a:r>
              <a:rPr spc="10" dirty="0">
                <a:solidFill>
                  <a:srgbClr val="FFFFFF"/>
                </a:solidFill>
                <a:cs typeface="Calibri"/>
              </a:rPr>
              <a:t>Mater </a:t>
            </a:r>
            <a:r>
              <a:rPr spc="65" dirty="0">
                <a:solidFill>
                  <a:srgbClr val="FFFFFF"/>
                </a:solidFill>
                <a:cs typeface="Calibri"/>
              </a:rPr>
              <a:t>Dei </a:t>
            </a:r>
            <a:r>
              <a:rPr spc="95" dirty="0">
                <a:solidFill>
                  <a:srgbClr val="FFFFFF"/>
                </a:solidFill>
                <a:cs typeface="Calibri"/>
              </a:rPr>
              <a:t>School </a:t>
            </a:r>
            <a:r>
              <a:rPr spc="-25" dirty="0">
                <a:solidFill>
                  <a:srgbClr val="FFFFFF"/>
                </a:solidFill>
                <a:cs typeface="Calibri"/>
              </a:rPr>
              <a:t>in  </a:t>
            </a:r>
            <a:r>
              <a:rPr spc="30" dirty="0">
                <a:solidFill>
                  <a:srgbClr val="FFFFFF"/>
                </a:solidFill>
                <a:cs typeface="Calibri"/>
              </a:rPr>
              <a:t>Bangkok,</a:t>
            </a:r>
            <a:r>
              <a:rPr spc="95" dirty="0">
                <a:solidFill>
                  <a:srgbClr val="FFFFFF"/>
                </a:solidFill>
                <a:cs typeface="Calibri"/>
              </a:rPr>
              <a:t> </a:t>
            </a:r>
            <a:r>
              <a:rPr spc="40" dirty="0">
                <a:solidFill>
                  <a:srgbClr val="FFFFFF"/>
                </a:solidFill>
                <a:cs typeface="Calibri"/>
              </a:rPr>
              <a:t>Thailand</a:t>
            </a:r>
            <a:endParaRPr lang="th-TH" spc="40" dirty="0">
              <a:solidFill>
                <a:srgbClr val="FFFFFF"/>
              </a:solidFill>
              <a:cs typeface="Calibri"/>
            </a:endParaRPr>
          </a:p>
          <a:p>
            <a:pPr marL="12700" marR="1109345">
              <a:lnSpc>
                <a:spcPct val="110400"/>
              </a:lnSpc>
            </a:pPr>
            <a:endParaRPr lang="en-US" dirty="0">
              <a:cs typeface="Calibri"/>
            </a:endParaRPr>
          </a:p>
          <a:p>
            <a:pPr marL="12700" marR="1109345">
              <a:lnSpc>
                <a:spcPct val="110400"/>
              </a:lnSpc>
            </a:pPr>
            <a:r>
              <a:rPr lang="en-US" spc="-30" dirty="0">
                <a:highlight>
                  <a:srgbClr val="00FFFF"/>
                </a:highlight>
                <a:cs typeface="Calibri"/>
              </a:rPr>
              <a:t>2. INNOVATION:</a:t>
            </a:r>
            <a:endParaRPr lang="en-US" spc="135" dirty="0">
              <a:solidFill>
                <a:schemeClr val="accent6"/>
              </a:solidFill>
              <a:cs typeface="Calibri"/>
            </a:endParaRPr>
          </a:p>
          <a:p>
            <a:pPr marL="12700" marR="1109345"/>
            <a:r>
              <a:rPr lang="en-US" spc="135" dirty="0">
                <a:solidFill>
                  <a:schemeClr val="bg1"/>
                </a:solidFill>
                <a:cs typeface="Calibri"/>
              </a:rPr>
              <a:t>The Water Hyacinth Kitchen sponge aims to address the issue of excessive water hyacinth in canals and the widespread use of plastic sponges in households. It utilizes the cellulose content present in water hyacinth to create a sponge, as opposed to traditional polyester sponges made from plastic.</a:t>
            </a:r>
            <a:endParaRPr lang="th-TH" spc="135" dirty="0">
              <a:solidFill>
                <a:schemeClr val="bg1"/>
              </a:solidFill>
              <a:cs typeface="Calibri"/>
            </a:endParaRPr>
          </a:p>
        </p:txBody>
      </p:sp>
    </p:spTree>
    <p:extLst>
      <p:ext uri="{BB962C8B-B14F-4D97-AF65-F5344CB8AC3E}">
        <p14:creationId xmlns:p14="http://schemas.microsoft.com/office/powerpoint/2010/main" val="349782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130D4FA3-0822-4DDE-AE55-68B0B09E78A8}"/>
              </a:ext>
            </a:extLst>
          </p:cNvPr>
          <p:cNvSpPr/>
          <p:nvPr/>
        </p:nvSpPr>
        <p:spPr>
          <a:xfrm>
            <a:off x="1567250" y="819789"/>
            <a:ext cx="45719" cy="666111"/>
          </a:xfrm>
          <a:custGeom>
            <a:avLst/>
            <a:gdLst/>
            <a:ahLst/>
            <a:cxnLst/>
            <a:rect l="l" t="t" r="r" b="b"/>
            <a:pathLst>
              <a:path h="913764">
                <a:moveTo>
                  <a:pt x="0" y="913210"/>
                </a:moveTo>
                <a:lnTo>
                  <a:pt x="1" y="0"/>
                </a:lnTo>
              </a:path>
            </a:pathLst>
          </a:custGeom>
          <a:ln w="66675">
            <a:solidFill>
              <a:schemeClr val="accent6"/>
            </a:solidFill>
          </a:ln>
        </p:spPr>
        <p:txBody>
          <a:bodyPr wrap="square" lIns="0" tIns="0" rIns="0" bIns="0" rtlCol="0"/>
          <a:lstStyle/>
          <a:p>
            <a:endParaRPr/>
          </a:p>
        </p:txBody>
      </p:sp>
      <p:sp>
        <p:nvSpPr>
          <p:cNvPr id="5" name="object 4">
            <a:extLst>
              <a:ext uri="{FF2B5EF4-FFF2-40B4-BE49-F238E27FC236}">
                <a16:creationId xmlns:a16="http://schemas.microsoft.com/office/drawing/2014/main" id="{95FDDF20-3C73-4E5D-B292-12199A7B2D9F}"/>
              </a:ext>
            </a:extLst>
          </p:cNvPr>
          <p:cNvSpPr txBox="1">
            <a:spLocks/>
          </p:cNvSpPr>
          <p:nvPr/>
        </p:nvSpPr>
        <p:spPr>
          <a:xfrm>
            <a:off x="1954381" y="679741"/>
            <a:ext cx="13925699" cy="936154"/>
          </a:xfrm>
          <a:prstGeom prst="rect">
            <a:avLst/>
          </a:prstGeom>
        </p:spPr>
        <p:txBody>
          <a:bodyPr vert="horz" wrap="square" lIns="0" tIns="12700" rIns="0" bIns="0" rtlCol="0">
            <a:spAutoFit/>
          </a:bodyPr>
          <a:lstStyle>
            <a:lvl1pPr>
              <a:defRPr sz="8000" b="0" i="0">
                <a:solidFill>
                  <a:schemeClr val="bg1"/>
                </a:solidFill>
                <a:latin typeface="Verdana"/>
                <a:ea typeface="+mj-ea"/>
                <a:cs typeface="Verdana"/>
              </a:defRPr>
            </a:lvl1pPr>
          </a:lstStyle>
          <a:p>
            <a:pPr marL="12700">
              <a:spcBef>
                <a:spcPts val="100"/>
              </a:spcBef>
            </a:pPr>
            <a:r>
              <a:rPr lang="en-US" sz="6000" kern="0" spc="330" dirty="0">
                <a:solidFill>
                  <a:schemeClr val="accent6"/>
                </a:solidFill>
                <a:latin typeface="Calibri"/>
                <a:cs typeface="Calibri"/>
              </a:rPr>
              <a:t>OUTCOMES &amp; IMPACTS</a:t>
            </a:r>
            <a:endParaRPr lang="en-US" sz="6000" kern="0" dirty="0">
              <a:solidFill>
                <a:schemeClr val="accent6"/>
              </a:solidFill>
              <a:latin typeface="Calibri"/>
              <a:cs typeface="Calibri"/>
            </a:endParaRPr>
          </a:p>
        </p:txBody>
      </p:sp>
      <p:sp>
        <p:nvSpPr>
          <p:cNvPr id="6" name="TextBox 5">
            <a:extLst>
              <a:ext uri="{FF2B5EF4-FFF2-40B4-BE49-F238E27FC236}">
                <a16:creationId xmlns:a16="http://schemas.microsoft.com/office/drawing/2014/main" id="{3C3F5C65-F8BF-4922-893D-D08BF042537E}"/>
              </a:ext>
            </a:extLst>
          </p:cNvPr>
          <p:cNvSpPr txBox="1"/>
          <p:nvPr/>
        </p:nvSpPr>
        <p:spPr>
          <a:xfrm>
            <a:off x="972878" y="3158341"/>
            <a:ext cx="6867829" cy="3539430"/>
          </a:xfrm>
          <a:prstGeom prst="rect">
            <a:avLst/>
          </a:prstGeom>
          <a:noFill/>
        </p:spPr>
        <p:txBody>
          <a:bodyPr wrap="square" rtlCol="0">
            <a:spAutoFit/>
          </a:bodyPr>
          <a:lstStyle/>
          <a:p>
            <a:r>
              <a:rPr lang="en-US" dirty="0">
                <a:highlight>
                  <a:srgbClr val="00FFFF"/>
                </a:highlight>
              </a:rPr>
              <a:t>1. Sustainable Literacy: </a:t>
            </a:r>
          </a:p>
          <a:p>
            <a:r>
              <a:rPr lang="en-US" dirty="0">
                <a:solidFill>
                  <a:schemeClr val="bg1"/>
                </a:solidFill>
              </a:rPr>
              <a:t>Raise public awareness about the SDGs and cultivate a sustainable mindset.</a:t>
            </a:r>
          </a:p>
          <a:p>
            <a:endParaRPr lang="en-US" dirty="0">
              <a:solidFill>
                <a:schemeClr val="bg1"/>
              </a:solidFill>
            </a:endParaRPr>
          </a:p>
          <a:p>
            <a:r>
              <a:rPr lang="en-US" dirty="0">
                <a:highlight>
                  <a:srgbClr val="00FFFF"/>
                </a:highlight>
              </a:rPr>
              <a:t>2. Circular Innovation Knowledge Set:</a:t>
            </a:r>
          </a:p>
          <a:p>
            <a:r>
              <a:rPr lang="en-US" dirty="0">
                <a:solidFill>
                  <a:schemeClr val="bg1"/>
                </a:solidFill>
              </a:rPr>
              <a:t>Generate new ideas, products, or processes that adhere to the principles of a circular economy.</a:t>
            </a:r>
            <a:endParaRPr lang="en-US" dirty="0">
              <a:solidFill>
                <a:schemeClr val="bg1"/>
              </a:solidFill>
              <a:highlight>
                <a:srgbClr val="00FFFF"/>
              </a:highlight>
            </a:endParaRPr>
          </a:p>
        </p:txBody>
      </p:sp>
      <p:pic>
        <p:nvPicPr>
          <p:cNvPr id="3074" name="Picture 2" descr="https://lh7-us.googleusercontent.com/gsHRuMcTBg0waqwFrWGNPQFGkXmVOQlqv0XfubQzTlDwVBA0WkWROHP6WPekFkJ1J0ufyv3UHulgHvV69GcB2z8rLe_PHIw7gUA7tej4Ih9WvUOinORP7K43sYPyx7MdvmFL7nQxlAaL">
            <a:extLst>
              <a:ext uri="{FF2B5EF4-FFF2-40B4-BE49-F238E27FC236}">
                <a16:creationId xmlns:a16="http://schemas.microsoft.com/office/drawing/2014/main" id="{09C960F3-8D74-4626-984E-0A4C77616C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707" y="1932118"/>
            <a:ext cx="4818781" cy="30130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7-us.googleusercontent.com/74-CxHEJTUzwvrwOOgby_30SKIUVu8RteJjKtANMQQwa34emJXkutzkKufR-SPiNkN01dNj0U4PZmEW-gtaPH0Smpw3Qq_5fbla2jgdUqq7nt2mEZjn5zqdf8zK3EvUUWwshKOfFqNWi">
            <a:extLst>
              <a:ext uri="{FF2B5EF4-FFF2-40B4-BE49-F238E27FC236}">
                <a16:creationId xmlns:a16="http://schemas.microsoft.com/office/drawing/2014/main" id="{9BBBF5E3-123C-41B0-9E6F-EAC8B91B55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0451" y="5123597"/>
            <a:ext cx="4799038" cy="30838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7-us.googleusercontent.com/ozpbOP0RcwtAGbzNIP9c2-7xPDBagOyPGNoXM6aMqo_to07O7sUJevw8lgiMiPTaPhn_oj8NlaCMTYpOz1z7crU1lkNLc128OJLRYecjUJb2xNHaYHcOWdypJxsSeQmp03kgrUo1_zwU">
            <a:extLst>
              <a:ext uri="{FF2B5EF4-FFF2-40B4-BE49-F238E27FC236}">
                <a16:creationId xmlns:a16="http://schemas.microsoft.com/office/drawing/2014/main" id="{BCE32690-2F9F-42EF-9E62-30A720D99F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83419" y="1911587"/>
            <a:ext cx="4818781" cy="30091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lh7-us.googleusercontent.com/GwQf7ybtukB7_0I9tV8b_jZ5HOzNgarllwEUjWC4t3v5yw6SfIFNjwqwVo5lEFasaLc1fWJL2znDh8J-q3N95rBzeosCQxxp_Umm6KMfriUG5G7QmnYt8J7-W26x1JR6OIKNCZWA0IUr">
            <a:extLst>
              <a:ext uri="{FF2B5EF4-FFF2-40B4-BE49-F238E27FC236}">
                <a16:creationId xmlns:a16="http://schemas.microsoft.com/office/drawing/2014/main" id="{CC582366-45CF-44D7-BDAD-E56C900C9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83419" y="5130990"/>
            <a:ext cx="4666381" cy="30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55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CB13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592</TotalTime>
  <Words>909</Words>
  <Application>Microsoft Office PowerPoint</Application>
  <PresentationFormat>Custom</PresentationFormat>
  <Paragraphs>103</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Cordia New</vt:lpstr>
      <vt:lpstr>Times New Roman</vt:lpstr>
      <vt:lpstr>Verdana</vt:lpstr>
      <vt:lpstr>Office Theme</vt:lpstr>
      <vt:lpstr>PowerPoint Presentation</vt:lpstr>
      <vt:lpstr>PowerPoint Presentation</vt:lpstr>
      <vt:lpstr>CIRCULAR INNOVATION  CHALLENGE</vt:lpstr>
      <vt:lpstr>1. ALIGNMENT WITH SDG</vt:lpstr>
      <vt:lpstr>PowerPoint Presentation</vt:lpstr>
      <vt:lpstr>PowerPoint Presentation</vt:lpstr>
      <vt:lpstr>PowerPoint Presentation</vt:lpstr>
      <vt:lpstr>PowerPoint Presentation</vt:lpstr>
      <vt:lpstr>PowerPoint Presentation</vt:lpstr>
      <vt:lpstr>KNOWLEDGE PARTNERS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Innovation Challenge 2023_v0.2_SK</dc:title>
  <dc:creator>Sutima</dc:creator>
  <cp:lastModifiedBy>sutima  detsakulrat</cp:lastModifiedBy>
  <cp:revision>39</cp:revision>
  <dcterms:created xsi:type="dcterms:W3CDTF">2024-03-06T04:09:35Z</dcterms:created>
  <dcterms:modified xsi:type="dcterms:W3CDTF">2024-03-07T06:49:03Z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2023-05-28T00:00:00Z</vt:filetime>
  </property>
  <property fmtid="{D5CDD505-2E9C-101B-9397-08002B2CF9AE}" pid="3" name="Creator">
    <vt:lpwstr>PowerPoint</vt:lpwstr>
  </property>
  <property fmtid="{D5CDD505-2E9C-101B-9397-08002B2CF9AE}" pid="4" name="LastSaved">
    <vt:filetime>2024-03-06T00:00:00Z</vt:filetime>
  </property>
</Properties>
</file>