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60" r:id="rId5"/>
  </p:sldMasterIdLst>
  <p:sldIdLst>
    <p:sldId id="262" r:id="rId6"/>
    <p:sldId id="277" r:id="rId7"/>
    <p:sldId id="279" r:id="rId8"/>
    <p:sldId id="281" r:id="rId9"/>
    <p:sldId id="280" r:id="rId10"/>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86" d="100"/>
          <a:sy n="86" d="100"/>
        </p:scale>
        <p:origin x="5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F96F-7B79-81B7-0C49-799B3FE753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548192-BF46-0D48-C0DE-78775492C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B950B2-90BA-5FE8-8D26-F596922BD810}"/>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05533796-453F-4B0D-45ED-166016021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E16120-F674-75DA-6473-720AB8DB52C1}"/>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56283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B5664-9704-28C3-8DE7-D9C7D09AC2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83EE91-CC69-00FA-56A2-ACC8787981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300466-DD56-62EE-C33F-7CD9AA7714CA}"/>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3B388BA6-5284-A993-F637-601A0DD5C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0EA33-19B0-A158-7638-F882B0B9AF0F}"/>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65259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43E0EA-0D62-E26C-E11B-D34967BE24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50D83F-DB2B-C595-A7AC-DAEA670FA8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4943B1-78D4-AD63-BCFC-07FB3FBCCFD3}"/>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E83648CE-A994-B696-059F-3ED6F03E25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E54CC9-1921-F5E6-7ED1-2A0BE0B7D852}"/>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3304734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64CC2-4CBA-B137-B381-A4D1288B24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80342D7-39DC-E227-6208-4CACF61C9A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354750-C491-C5D9-5877-89FE8A0D62D8}"/>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CB8A3152-9E5F-80C5-E83B-EC396DFCC2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57E55F-A496-FCD8-D1A9-8FFA39BBB614}"/>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2840643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22821-0113-2D9C-30D6-415E42C86A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245335-67CA-4C66-42AD-F6813DF8D6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C26263-3956-AA51-8F2D-EECDA90A8CA8}"/>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54961AFB-9C5D-8A0A-7383-5E4C0FE650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24113-2ABA-A7D2-7228-1372841BD0B6}"/>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1432540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351E3-2356-8A3A-E561-5F331D19F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80468B-C898-BC7E-F2AE-720DD22D1B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3755AF-1314-8DBE-9FBD-B355A95A5EC7}"/>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74A69891-46CD-6129-E08D-BCB13D9ECF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9FEBC-35C3-0232-FE0B-FE0C94239F0B}"/>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3045188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E97B1-2368-B907-FC80-EB0C039823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79BDED-FB71-A758-B92C-22137CBC97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EFD01C-89C0-4F59-C8AC-9F56CDD78C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DB8B5A-E132-56CF-E429-0FD4E646F981}"/>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6" name="Footer Placeholder 5">
            <a:extLst>
              <a:ext uri="{FF2B5EF4-FFF2-40B4-BE49-F238E27FC236}">
                <a16:creationId xmlns:a16="http://schemas.microsoft.com/office/drawing/2014/main" id="{50612A38-08F5-D544-7891-8F4A551E3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757BC0-259A-B957-76C5-62FD10A16534}"/>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423360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0E6C-F0F7-9414-32FC-AF95EAD59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34B983-6B6E-91C5-1ED9-CAF7D4679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BA3C5C-3BDE-72A2-2A73-1CBE8ED273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14B2BA-C64E-197E-E58C-6417B70D5D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E02878-9CBA-D954-29EC-0B80EFB8E9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0E6811-1382-4977-A62C-29B76CA430EC}"/>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8" name="Footer Placeholder 7">
            <a:extLst>
              <a:ext uri="{FF2B5EF4-FFF2-40B4-BE49-F238E27FC236}">
                <a16:creationId xmlns:a16="http://schemas.microsoft.com/office/drawing/2014/main" id="{AFC5A6E1-7417-0517-23B7-2D0FA88989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05B773-45F5-E910-7A72-C15FC0CA2BDF}"/>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12184452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F0F83-911C-9336-764A-B2B7278D70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677FC4-C559-AF2A-09E1-EAB6A69FCE97}"/>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4" name="Footer Placeholder 3">
            <a:extLst>
              <a:ext uri="{FF2B5EF4-FFF2-40B4-BE49-F238E27FC236}">
                <a16:creationId xmlns:a16="http://schemas.microsoft.com/office/drawing/2014/main" id="{E6C56427-D936-C2BF-CF01-0A2C36D809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349E96-7566-21F6-39AC-5C96BF7D4E52}"/>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35738618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BDA5B-DAAA-A982-D8DC-10B2DB8B63E0}"/>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3" name="Footer Placeholder 2">
            <a:extLst>
              <a:ext uri="{FF2B5EF4-FFF2-40B4-BE49-F238E27FC236}">
                <a16:creationId xmlns:a16="http://schemas.microsoft.com/office/drawing/2014/main" id="{7E19A4D0-46A7-1014-50A8-578B44D65AF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5C002D-8689-1A7E-B2C6-D6DD8DDD7004}"/>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3532148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2EFB-215B-5003-0C08-5077DCE54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B3625F-5CB9-43B7-BA7F-3F75556AEB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6E5CF6-B7A2-7B0C-0726-8FE1CB9F13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29B2F3-9BA4-0C48-5197-8DCB3A9E440A}"/>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6" name="Footer Placeholder 5">
            <a:extLst>
              <a:ext uri="{FF2B5EF4-FFF2-40B4-BE49-F238E27FC236}">
                <a16:creationId xmlns:a16="http://schemas.microsoft.com/office/drawing/2014/main" id="{5DB55747-B246-F7A9-4ECC-F159AFBC40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B931F9-E072-9404-DD4E-DD867232BB59}"/>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355307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E4C2F-63F9-9847-A60E-FB97C59428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A7FBF5-351D-0696-3A1B-E4D211B763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053183-EA26-74A3-F88A-CE6AE4DE261A}"/>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35CBD209-E73A-4D02-C07D-A90F0DE76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406C21-1938-8556-2A81-3E4F62773DA5}"/>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2659403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D1EF1-B26C-F107-F620-76288BD9C9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44EBAF-DF21-0049-A273-B352C72401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F98C2B-1752-EB20-F364-5BE8EEB613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61A192-33CB-CDC4-F4DB-D6263A86EDBC}"/>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6" name="Footer Placeholder 5">
            <a:extLst>
              <a:ext uri="{FF2B5EF4-FFF2-40B4-BE49-F238E27FC236}">
                <a16:creationId xmlns:a16="http://schemas.microsoft.com/office/drawing/2014/main" id="{C1EE6FCA-1507-89B9-AD98-0EFDAF747E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1537E-76C0-71B4-C7C0-A19AE55AD895}"/>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3572847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D921-45DF-FD9B-FC64-EF4B37FEFC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D2939A-5214-3222-98DB-048EC3B10C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87984-99D9-563B-1354-4F1D87646491}"/>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AF41C50D-E0A8-9E4F-D33F-5641661D0A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5AF0FF-69CE-B06A-BBA6-94E2B2BDEEB8}"/>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522221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D6A576-818E-2ED3-273F-9FC7E5AC4B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9DD2EA-DBB0-E65E-92C6-2C94864837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568C17-FF56-1F4A-EE10-19F6DDE25CED}"/>
              </a:ext>
            </a:extLst>
          </p:cNvPr>
          <p:cNvSpPr>
            <a:spLocks noGrp="1"/>
          </p:cNvSpPr>
          <p:nvPr>
            <p:ph type="dt" sz="half" idx="10"/>
          </p:nvPr>
        </p:nvSpPr>
        <p:spPr/>
        <p:txBody>
          <a:body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47C0E2B3-6B5C-FA3F-3046-046EB5CC1E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FE4B22-CC7C-B364-E1FD-4D8E57B308DE}"/>
              </a:ext>
            </a:extLst>
          </p:cNvPr>
          <p:cNvSpPr>
            <a:spLocks noGrp="1"/>
          </p:cNvSpPr>
          <p:nvPr>
            <p:ph type="sldNum" sz="quarter" idx="12"/>
          </p:nvPr>
        </p:nvSpPr>
        <p:spPr/>
        <p:txBody>
          <a:bodyPr/>
          <a:lstStyle/>
          <a:p>
            <a:fld id="{C700590E-EDDE-4E3C-8351-EABCAA68BF99}" type="slidenum">
              <a:rPr lang="en-US" smtClean="0"/>
              <a:t>‹#›</a:t>
            </a:fld>
            <a:endParaRPr lang="en-US"/>
          </a:p>
        </p:txBody>
      </p:sp>
    </p:spTree>
    <p:extLst>
      <p:ext uri="{BB962C8B-B14F-4D97-AF65-F5344CB8AC3E}">
        <p14:creationId xmlns:p14="http://schemas.microsoft.com/office/powerpoint/2010/main" val="1138055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5B882-FAFE-F775-EB63-49D057D5A5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C14254-D7E1-652C-FFB8-6D79C0E181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D8ACCA-4FC9-61D4-0916-E812CC278BE6}"/>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098A55A3-4834-226E-B88D-5C2EA77D0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CCB689-024C-6BE3-8057-06E6351C8D33}"/>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85957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4F51-AE9D-351C-F8DE-CFB241CF6A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80AF68-09A9-2DC8-AEF4-F454BC5150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DBB3EE-552F-FBDE-F073-A793B5DFDD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987343-2FEB-9AF2-CA46-FC461F9DF917}"/>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6" name="Footer Placeholder 5">
            <a:extLst>
              <a:ext uri="{FF2B5EF4-FFF2-40B4-BE49-F238E27FC236}">
                <a16:creationId xmlns:a16="http://schemas.microsoft.com/office/drawing/2014/main" id="{8A6E07F0-BDD0-D18A-038B-9D074DC42A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F96D32-A88C-2341-FEFD-F8958713DD9A}"/>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3103811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31C01-EFC3-966D-42F2-C9D8A06C46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805A50-CCCC-7236-AE90-2FA5A7D77C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129D20-E112-0B99-C43A-5848CAF9EC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39363C-F5EF-E332-3029-6AEB7ED414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6DCBA-7ED6-CBD8-2E7A-7A38986FF7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4C7191-392D-0236-0904-ED5928F4F5A8}"/>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8" name="Footer Placeholder 7">
            <a:extLst>
              <a:ext uri="{FF2B5EF4-FFF2-40B4-BE49-F238E27FC236}">
                <a16:creationId xmlns:a16="http://schemas.microsoft.com/office/drawing/2014/main" id="{DA3E3F46-542A-8A82-5C8B-AB5F016B91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8D6C28-53C2-3A05-32F3-066ECF6E10DD}"/>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1750799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94ACA-FE52-5FB9-D180-2B0ACA5EDF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4BABA0-6DDA-0A04-DCF8-4A2BF636E1B7}"/>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4" name="Footer Placeholder 3">
            <a:extLst>
              <a:ext uri="{FF2B5EF4-FFF2-40B4-BE49-F238E27FC236}">
                <a16:creationId xmlns:a16="http://schemas.microsoft.com/office/drawing/2014/main" id="{481396D0-2063-B3F7-2C7F-9D770CF708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A455E6-A0A5-EFD5-DD2E-98232205831C}"/>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4277290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30027C-D21B-035C-EB78-5B8E282AF904}"/>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3" name="Footer Placeholder 2">
            <a:extLst>
              <a:ext uri="{FF2B5EF4-FFF2-40B4-BE49-F238E27FC236}">
                <a16:creationId xmlns:a16="http://schemas.microsoft.com/office/drawing/2014/main" id="{A00731A7-4456-E716-2589-62EBAA1198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49B9DD-DEDF-64D6-7C14-30AF55AADCC9}"/>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2956286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D1390-5A80-A9FE-E030-60C765D513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3897B9-B854-1CE8-452A-011561A66A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845D6B-4B22-6DEA-B815-18244C9E7E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8C0E7-DA43-DB22-6FD4-2CBEA9456B8F}"/>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6" name="Footer Placeholder 5">
            <a:extLst>
              <a:ext uri="{FF2B5EF4-FFF2-40B4-BE49-F238E27FC236}">
                <a16:creationId xmlns:a16="http://schemas.microsoft.com/office/drawing/2014/main" id="{5720CF95-82E8-EC08-5E2A-D769CCDA8B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C667F-AE6C-CE89-953B-17753339848C}"/>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129612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FD754-4607-4350-161B-271EF844DC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CDF15F4-7666-F782-59C7-5A01AFA246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970307-3170-6AFE-CFEE-8A190D585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253F29-959A-5397-E55E-438E4C86DE5A}"/>
              </a:ext>
            </a:extLst>
          </p:cNvPr>
          <p:cNvSpPr>
            <a:spLocks noGrp="1"/>
          </p:cNvSpPr>
          <p:nvPr>
            <p:ph type="dt" sz="half" idx="10"/>
          </p:nvPr>
        </p:nvSpPr>
        <p:spPr/>
        <p:txBody>
          <a:bodyPr/>
          <a:lstStyle/>
          <a:p>
            <a:fld id="{328AE5E1-E3A5-4D9E-AAF3-D05D413E2D7B}" type="datetimeFigureOut">
              <a:rPr lang="en-US" smtClean="0"/>
              <a:t>3/8/2024</a:t>
            </a:fld>
            <a:endParaRPr lang="en-US"/>
          </a:p>
        </p:txBody>
      </p:sp>
      <p:sp>
        <p:nvSpPr>
          <p:cNvPr id="6" name="Footer Placeholder 5">
            <a:extLst>
              <a:ext uri="{FF2B5EF4-FFF2-40B4-BE49-F238E27FC236}">
                <a16:creationId xmlns:a16="http://schemas.microsoft.com/office/drawing/2014/main" id="{6EAEAE2E-8341-D870-D109-514F1DCD96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CB213C-FBB9-3A8C-E8E0-FEFCFF7D5DAD}"/>
              </a:ext>
            </a:extLst>
          </p:cNvPr>
          <p:cNvSpPr>
            <a:spLocks noGrp="1"/>
          </p:cNvSpPr>
          <p:nvPr>
            <p:ph type="sldNum" sz="quarter" idx="12"/>
          </p:nvPr>
        </p:nvSpPr>
        <p:spPr/>
        <p:txBody>
          <a:bodyPr/>
          <a:lstStyle/>
          <a:p>
            <a:fld id="{A6962B31-5140-4A40-AEFE-9EE647BD75B0}" type="slidenum">
              <a:rPr lang="en-US" smtClean="0"/>
              <a:t>‹#›</a:t>
            </a:fld>
            <a:endParaRPr lang="en-US"/>
          </a:p>
        </p:txBody>
      </p:sp>
    </p:spTree>
    <p:extLst>
      <p:ext uri="{BB962C8B-B14F-4D97-AF65-F5344CB8AC3E}">
        <p14:creationId xmlns:p14="http://schemas.microsoft.com/office/powerpoint/2010/main" val="3032820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FD79BB-482A-0879-F372-4CBE8CC82F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A73DAA-F55C-A467-162C-A48EB4D260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980E2F-B22D-4EAE-48E7-673BCEC633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AE5E1-E3A5-4D9E-AAF3-D05D413E2D7B}" type="datetimeFigureOut">
              <a:rPr lang="en-US" smtClean="0"/>
              <a:t>3/8/2024</a:t>
            </a:fld>
            <a:endParaRPr lang="en-US"/>
          </a:p>
        </p:txBody>
      </p:sp>
      <p:sp>
        <p:nvSpPr>
          <p:cNvPr id="5" name="Footer Placeholder 4">
            <a:extLst>
              <a:ext uri="{FF2B5EF4-FFF2-40B4-BE49-F238E27FC236}">
                <a16:creationId xmlns:a16="http://schemas.microsoft.com/office/drawing/2014/main" id="{6C14BCD5-7E7D-FAB1-43D7-765EF3A1D8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263C2C-A345-5180-873D-E7B59DF422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962B31-5140-4A40-AEFE-9EE647BD75B0}" type="slidenum">
              <a:rPr lang="en-US" smtClean="0"/>
              <a:t>‹#›</a:t>
            </a:fld>
            <a:endParaRPr lang="en-US"/>
          </a:p>
        </p:txBody>
      </p:sp>
    </p:spTree>
    <p:extLst>
      <p:ext uri="{BB962C8B-B14F-4D97-AF65-F5344CB8AC3E}">
        <p14:creationId xmlns:p14="http://schemas.microsoft.com/office/powerpoint/2010/main" val="1219109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73F60D-A610-7FA0-1B7E-0B599E8806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F6A8B6-F4A9-C6AD-1FFE-4B333E4E90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F32021-21DE-C6D9-E353-87186F499F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7E5F7-C6AD-4C93-BB51-7BDAEC58B99B}" type="datetimeFigureOut">
              <a:rPr lang="en-US" smtClean="0"/>
              <a:t>3/8/2024</a:t>
            </a:fld>
            <a:endParaRPr lang="en-US"/>
          </a:p>
        </p:txBody>
      </p:sp>
      <p:sp>
        <p:nvSpPr>
          <p:cNvPr id="5" name="Footer Placeholder 4">
            <a:extLst>
              <a:ext uri="{FF2B5EF4-FFF2-40B4-BE49-F238E27FC236}">
                <a16:creationId xmlns:a16="http://schemas.microsoft.com/office/drawing/2014/main" id="{EEE9D2F8-1925-76D5-B616-1E31F57C43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5246A2-FF3A-F249-D2D2-3B61A2B311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0590E-EDDE-4E3C-8351-EABCAA68BF99}" type="slidenum">
              <a:rPr lang="en-US" smtClean="0"/>
              <a:t>‹#›</a:t>
            </a:fld>
            <a:endParaRPr lang="en-US"/>
          </a:p>
        </p:txBody>
      </p:sp>
    </p:spTree>
    <p:extLst>
      <p:ext uri="{BB962C8B-B14F-4D97-AF65-F5344CB8AC3E}">
        <p14:creationId xmlns:p14="http://schemas.microsoft.com/office/powerpoint/2010/main" val="27523592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pixabay.com/en/emoji-emoticon-icon-smile-cartoon-1585401/"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5.jfi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jfi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CA00-D829-5188-0E17-5146AC8A804A}"/>
              </a:ext>
            </a:extLst>
          </p:cNvPr>
          <p:cNvSpPr>
            <a:spLocks noGrp="1"/>
          </p:cNvSpPr>
          <p:nvPr>
            <p:ph type="dt" sz="half" idx="10"/>
          </p:nvPr>
        </p:nvSpPr>
        <p:spPr>
          <a:xfrm>
            <a:off x="572475" y="6257891"/>
            <a:ext cx="2743200" cy="365125"/>
          </a:xfrm>
        </p:spPr>
        <p:txBody>
          <a:bodyPr/>
          <a:lstStyle>
            <a:lvl1pPr>
              <a:defRPr>
                <a:solidFill>
                  <a:schemeClr val="tx2"/>
                </a:solidFill>
              </a:defRPr>
            </a:lvl1pPr>
          </a:lstStyle>
          <a:p>
            <a:fld id="{176108BA-37C5-4951-AED5-B24530D2AE07}" type="datetimeFigureOut">
              <a:rPr lang="en-US" smtClean="0"/>
              <a:pPr/>
              <a:t>3/8/2024</a:t>
            </a:fld>
            <a:endParaRPr lang="en-US" dirty="0"/>
          </a:p>
        </p:txBody>
      </p:sp>
      <p:sp>
        <p:nvSpPr>
          <p:cNvPr id="4" name="Slide Number Placeholder 3">
            <a:extLst>
              <a:ext uri="{FF2B5EF4-FFF2-40B4-BE49-F238E27FC236}">
                <a16:creationId xmlns:a16="http://schemas.microsoft.com/office/drawing/2014/main" id="{02203936-40DB-8E2D-E081-AF9B96E5EA43}"/>
              </a:ext>
            </a:extLst>
          </p:cNvPr>
          <p:cNvSpPr>
            <a:spLocks noGrp="1"/>
          </p:cNvSpPr>
          <p:nvPr>
            <p:ph type="sldNum" sz="quarter" idx="12"/>
          </p:nvPr>
        </p:nvSpPr>
        <p:spPr>
          <a:xfrm>
            <a:off x="8876325" y="6228382"/>
            <a:ext cx="2743200" cy="365125"/>
          </a:xfrm>
        </p:spPr>
        <p:txBody>
          <a:bodyPr/>
          <a:lstStyle>
            <a:lvl1pPr>
              <a:defRPr>
                <a:solidFill>
                  <a:schemeClr val="tx2"/>
                </a:solidFill>
              </a:defRPr>
            </a:lvl1pPr>
          </a:lstStyle>
          <a:p>
            <a:fld id="{2A2DD0A9-1789-4C63-9438-B59991F461ED}" type="slidenum">
              <a:rPr lang="en-US" smtClean="0"/>
              <a:pPr/>
              <a:t>1</a:t>
            </a:fld>
            <a:endParaRPr lang="en-US" dirty="0"/>
          </a:p>
        </p:txBody>
      </p:sp>
      <p:pic>
        <p:nvPicPr>
          <p:cNvPr id="5" name="Picture 4">
            <a:extLst>
              <a:ext uri="{FF2B5EF4-FFF2-40B4-BE49-F238E27FC236}">
                <a16:creationId xmlns:a16="http://schemas.microsoft.com/office/drawing/2014/main" id="{E3C224AF-DD39-83C4-B868-82E58F8723A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72475" y="487534"/>
            <a:ext cx="1398368" cy="1107239"/>
          </a:xfrm>
          <a:prstGeom prst="rect">
            <a:avLst/>
          </a:prstGeom>
        </p:spPr>
      </p:pic>
      <p:grpSp>
        <p:nvGrpSpPr>
          <p:cNvPr id="10" name="Group 9">
            <a:extLst>
              <a:ext uri="{FF2B5EF4-FFF2-40B4-BE49-F238E27FC236}">
                <a16:creationId xmlns:a16="http://schemas.microsoft.com/office/drawing/2014/main" id="{9EBCA229-9CB0-1281-595F-02CB8B3DE3CC}"/>
              </a:ext>
            </a:extLst>
          </p:cNvPr>
          <p:cNvGrpSpPr/>
          <p:nvPr/>
        </p:nvGrpSpPr>
        <p:grpSpPr>
          <a:xfrm>
            <a:off x="9029701" y="684295"/>
            <a:ext cx="2642347" cy="962203"/>
            <a:chOff x="9029701" y="684295"/>
            <a:chExt cx="2642347" cy="962203"/>
          </a:xfrm>
        </p:grpSpPr>
        <p:pic>
          <p:nvPicPr>
            <p:cNvPr id="11" name="Picture 10">
              <a:extLst>
                <a:ext uri="{FF2B5EF4-FFF2-40B4-BE49-F238E27FC236}">
                  <a16:creationId xmlns:a16="http://schemas.microsoft.com/office/drawing/2014/main" id="{E87B1155-E6E0-B0B3-7715-FAB6EF2928CB}"/>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33979" t="27225" b="3550"/>
            <a:stretch/>
          </p:blipFill>
          <p:spPr>
            <a:xfrm>
              <a:off x="10139084" y="1004043"/>
              <a:ext cx="1532964" cy="468082"/>
            </a:xfrm>
            <a:prstGeom prst="rect">
              <a:avLst/>
            </a:prstGeom>
          </p:spPr>
        </p:pic>
        <p:pic>
          <p:nvPicPr>
            <p:cNvPr id="12" name="Picture 11">
              <a:extLst>
                <a:ext uri="{FF2B5EF4-FFF2-40B4-BE49-F238E27FC236}">
                  <a16:creationId xmlns:a16="http://schemas.microsoft.com/office/drawing/2014/main" id="{871DB8D4-2315-F3E7-FFA1-83D1627FA844}"/>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 b="70349"/>
            <a:stretch/>
          </p:blipFill>
          <p:spPr>
            <a:xfrm>
              <a:off x="9183636" y="684295"/>
              <a:ext cx="2435889" cy="210317"/>
            </a:xfrm>
            <a:prstGeom prst="rect">
              <a:avLst/>
            </a:prstGeom>
          </p:spPr>
        </p:pic>
        <p:pic>
          <p:nvPicPr>
            <p:cNvPr id="13" name="Picture 12">
              <a:extLst>
                <a:ext uri="{FF2B5EF4-FFF2-40B4-BE49-F238E27FC236}">
                  <a16:creationId xmlns:a16="http://schemas.microsoft.com/office/drawing/2014/main" id="{DE0270DD-46BB-7093-F8F5-B2B08032E049}"/>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27225" r="66021" b="-4215"/>
            <a:stretch/>
          </p:blipFill>
          <p:spPr>
            <a:xfrm>
              <a:off x="9029701" y="914506"/>
              <a:ext cx="1109380" cy="731992"/>
            </a:xfrm>
            <a:prstGeom prst="rect">
              <a:avLst/>
            </a:prstGeom>
          </p:spPr>
        </p:pic>
      </p:grpSp>
      <p:pic>
        <p:nvPicPr>
          <p:cNvPr id="1026" name="Picture 2">
            <a:extLst>
              <a:ext uri="{FF2B5EF4-FFF2-40B4-BE49-F238E27FC236}">
                <a16:creationId xmlns:a16="http://schemas.microsoft.com/office/drawing/2014/main" id="{A3762EED-3D46-423F-93E9-312A54405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29" y="583585"/>
            <a:ext cx="17827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5CB25E5-A565-45C6-93AD-AA09AE34E89E}"/>
              </a:ext>
            </a:extLst>
          </p:cNvPr>
          <p:cNvSpPr txBox="1"/>
          <p:nvPr/>
        </p:nvSpPr>
        <p:spPr>
          <a:xfrm>
            <a:off x="4501777" y="507509"/>
            <a:ext cx="4029663" cy="923330"/>
          </a:xfrm>
          <a:prstGeom prst="rect">
            <a:avLst/>
          </a:prstGeom>
          <a:noFill/>
        </p:spPr>
        <p:txBody>
          <a:bodyPr wrap="square" rtlCol="0">
            <a:spAutoFit/>
          </a:bodyPr>
          <a:lstStyle/>
          <a:p>
            <a:r>
              <a:rPr lang="en-GB" sz="1800" b="1" dirty="0"/>
              <a:t>COIL4PURPOSE SOUTHEAST ASIA DELEGATION VISIT to </a:t>
            </a:r>
            <a:r>
              <a:rPr lang="en-GB" sz="1800" b="1" dirty="0" err="1"/>
              <a:t>Duy</a:t>
            </a:r>
            <a:r>
              <a:rPr lang="en-GB" sz="1800" b="1" dirty="0"/>
              <a:t> Tan University 8-9</a:t>
            </a:r>
            <a:r>
              <a:rPr lang="en-GB" sz="1800" b="1" baseline="30000" dirty="0"/>
              <a:t>th</a:t>
            </a:r>
            <a:r>
              <a:rPr lang="en-GB" sz="1800" b="1" dirty="0"/>
              <a:t> March 2024</a:t>
            </a:r>
          </a:p>
        </p:txBody>
      </p:sp>
      <p:sp>
        <p:nvSpPr>
          <p:cNvPr id="3" name="TextBox 2">
            <a:extLst>
              <a:ext uri="{FF2B5EF4-FFF2-40B4-BE49-F238E27FC236}">
                <a16:creationId xmlns:a16="http://schemas.microsoft.com/office/drawing/2014/main" id="{DDD99D5E-EA11-480A-935B-68B942A070EF}"/>
              </a:ext>
            </a:extLst>
          </p:cNvPr>
          <p:cNvSpPr txBox="1"/>
          <p:nvPr/>
        </p:nvSpPr>
        <p:spPr>
          <a:xfrm flipH="1">
            <a:off x="1056443" y="2137443"/>
            <a:ext cx="9729924" cy="2943563"/>
          </a:xfrm>
          <a:prstGeom prst="rect">
            <a:avLst/>
          </a:prstGeom>
          <a:noFill/>
        </p:spPr>
        <p:txBody>
          <a:bodyPr wrap="square" rtlCol="0">
            <a:spAutoFit/>
          </a:bodyPr>
          <a:lstStyle/>
          <a:p>
            <a:pPr algn="ctr"/>
            <a:r>
              <a:rPr lang="en-GB" sz="4800" b="1" dirty="0">
                <a:solidFill>
                  <a:srgbClr val="002060"/>
                </a:solidFill>
                <a:effectLst>
                  <a:outerShdw blurRad="38100" dist="38100" dir="2700000" algn="tl">
                    <a:srgbClr val="000000">
                      <a:alpha val="43137"/>
                    </a:srgbClr>
                  </a:outerShdw>
                </a:effectLst>
              </a:rPr>
              <a:t>School of Health and Life Sciences</a:t>
            </a:r>
          </a:p>
          <a:p>
            <a:pPr algn="ctr"/>
            <a:r>
              <a:rPr lang="en-GB" sz="4800" b="1" dirty="0">
                <a:solidFill>
                  <a:srgbClr val="002060"/>
                </a:solidFill>
                <a:effectLst>
                  <a:outerShdw blurRad="38100" dist="38100" dir="2700000" algn="tl">
                    <a:srgbClr val="000000">
                      <a:alpha val="43137"/>
                    </a:srgbClr>
                  </a:outerShdw>
                </a:effectLst>
              </a:rPr>
              <a:t>Glasgow Caledonian University</a:t>
            </a:r>
          </a:p>
          <a:p>
            <a:pPr algn="ctr"/>
            <a:r>
              <a:rPr lang="en-GB" sz="4800" b="1" dirty="0">
                <a:solidFill>
                  <a:srgbClr val="002060"/>
                </a:solidFill>
                <a:effectLst>
                  <a:outerShdw blurRad="38100" dist="38100" dir="2700000" algn="tl">
                    <a:srgbClr val="000000">
                      <a:alpha val="43137"/>
                    </a:srgbClr>
                  </a:outerShdw>
                </a:effectLst>
              </a:rPr>
              <a:t>COIL Projects</a:t>
            </a:r>
          </a:p>
          <a:p>
            <a:pPr algn="ctr">
              <a:lnSpc>
                <a:spcPct val="200000"/>
              </a:lnSpc>
            </a:pPr>
            <a:r>
              <a:rPr lang="en-GB" sz="2400" i="1" dirty="0">
                <a:solidFill>
                  <a:srgbClr val="002060"/>
                </a:solidFill>
                <a:effectLst>
                  <a:outerShdw blurRad="38100" dist="38100" dir="2700000" algn="tl">
                    <a:srgbClr val="000000">
                      <a:alpha val="43137"/>
                    </a:srgbClr>
                  </a:outerShdw>
                </a:effectLst>
              </a:rPr>
              <a:t>Dr Karen Thomson – Associate Dean International</a:t>
            </a:r>
          </a:p>
        </p:txBody>
      </p:sp>
    </p:spTree>
    <p:extLst>
      <p:ext uri="{BB962C8B-B14F-4D97-AF65-F5344CB8AC3E}">
        <p14:creationId xmlns:p14="http://schemas.microsoft.com/office/powerpoint/2010/main" val="32704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CA00-D829-5188-0E17-5146AC8A804A}"/>
              </a:ext>
            </a:extLst>
          </p:cNvPr>
          <p:cNvSpPr>
            <a:spLocks noGrp="1"/>
          </p:cNvSpPr>
          <p:nvPr>
            <p:ph type="dt" sz="half" idx="10"/>
          </p:nvPr>
        </p:nvSpPr>
        <p:spPr>
          <a:xfrm>
            <a:off x="572475" y="6257891"/>
            <a:ext cx="2743200" cy="365125"/>
          </a:xfrm>
        </p:spPr>
        <p:txBody>
          <a:bodyPr/>
          <a:lstStyle>
            <a:lvl1pPr>
              <a:defRPr>
                <a:solidFill>
                  <a:schemeClr val="tx2"/>
                </a:solidFill>
              </a:defRPr>
            </a:lvl1pPr>
          </a:lstStyle>
          <a:p>
            <a:fld id="{176108BA-37C5-4951-AED5-B24530D2AE07}" type="datetimeFigureOut">
              <a:rPr lang="en-US" smtClean="0"/>
              <a:pPr/>
              <a:t>3/8/2024</a:t>
            </a:fld>
            <a:endParaRPr lang="en-US" dirty="0"/>
          </a:p>
        </p:txBody>
      </p:sp>
      <p:sp>
        <p:nvSpPr>
          <p:cNvPr id="4" name="Slide Number Placeholder 3">
            <a:extLst>
              <a:ext uri="{FF2B5EF4-FFF2-40B4-BE49-F238E27FC236}">
                <a16:creationId xmlns:a16="http://schemas.microsoft.com/office/drawing/2014/main" id="{02203936-40DB-8E2D-E081-AF9B96E5EA43}"/>
              </a:ext>
            </a:extLst>
          </p:cNvPr>
          <p:cNvSpPr>
            <a:spLocks noGrp="1"/>
          </p:cNvSpPr>
          <p:nvPr>
            <p:ph type="sldNum" sz="quarter" idx="12"/>
          </p:nvPr>
        </p:nvSpPr>
        <p:spPr>
          <a:xfrm>
            <a:off x="8876325" y="6228382"/>
            <a:ext cx="2743200" cy="365125"/>
          </a:xfrm>
        </p:spPr>
        <p:txBody>
          <a:bodyPr/>
          <a:lstStyle>
            <a:lvl1pPr>
              <a:defRPr>
                <a:solidFill>
                  <a:schemeClr val="tx2"/>
                </a:solidFill>
              </a:defRPr>
            </a:lvl1pPr>
          </a:lstStyle>
          <a:p>
            <a:fld id="{2A2DD0A9-1789-4C63-9438-B59991F461ED}" type="slidenum">
              <a:rPr lang="en-US" smtClean="0"/>
              <a:pPr/>
              <a:t>2</a:t>
            </a:fld>
            <a:endParaRPr lang="en-US" dirty="0"/>
          </a:p>
        </p:txBody>
      </p:sp>
      <p:pic>
        <p:nvPicPr>
          <p:cNvPr id="5" name="Picture 4">
            <a:extLst>
              <a:ext uri="{FF2B5EF4-FFF2-40B4-BE49-F238E27FC236}">
                <a16:creationId xmlns:a16="http://schemas.microsoft.com/office/drawing/2014/main" id="{E3C224AF-DD39-83C4-B868-82E58F8723A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72475" y="487534"/>
            <a:ext cx="1398368" cy="1107239"/>
          </a:xfrm>
          <a:prstGeom prst="rect">
            <a:avLst/>
          </a:prstGeom>
        </p:spPr>
      </p:pic>
      <p:grpSp>
        <p:nvGrpSpPr>
          <p:cNvPr id="10" name="Group 9">
            <a:extLst>
              <a:ext uri="{FF2B5EF4-FFF2-40B4-BE49-F238E27FC236}">
                <a16:creationId xmlns:a16="http://schemas.microsoft.com/office/drawing/2014/main" id="{9EBCA229-9CB0-1281-595F-02CB8B3DE3CC}"/>
              </a:ext>
            </a:extLst>
          </p:cNvPr>
          <p:cNvGrpSpPr/>
          <p:nvPr/>
        </p:nvGrpSpPr>
        <p:grpSpPr>
          <a:xfrm>
            <a:off x="9029701" y="684295"/>
            <a:ext cx="2642347" cy="962203"/>
            <a:chOff x="9029701" y="684295"/>
            <a:chExt cx="2642347" cy="962203"/>
          </a:xfrm>
        </p:grpSpPr>
        <p:pic>
          <p:nvPicPr>
            <p:cNvPr id="11" name="Picture 10">
              <a:extLst>
                <a:ext uri="{FF2B5EF4-FFF2-40B4-BE49-F238E27FC236}">
                  <a16:creationId xmlns:a16="http://schemas.microsoft.com/office/drawing/2014/main" id="{E87B1155-E6E0-B0B3-7715-FAB6EF2928CB}"/>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33979" t="27225" b="3550"/>
            <a:stretch/>
          </p:blipFill>
          <p:spPr>
            <a:xfrm>
              <a:off x="10139084" y="1004043"/>
              <a:ext cx="1532964" cy="468082"/>
            </a:xfrm>
            <a:prstGeom prst="rect">
              <a:avLst/>
            </a:prstGeom>
          </p:spPr>
        </p:pic>
        <p:pic>
          <p:nvPicPr>
            <p:cNvPr id="12" name="Picture 11">
              <a:extLst>
                <a:ext uri="{FF2B5EF4-FFF2-40B4-BE49-F238E27FC236}">
                  <a16:creationId xmlns:a16="http://schemas.microsoft.com/office/drawing/2014/main" id="{871DB8D4-2315-F3E7-FFA1-83D1627FA844}"/>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 b="70349"/>
            <a:stretch/>
          </p:blipFill>
          <p:spPr>
            <a:xfrm>
              <a:off x="9183636" y="684295"/>
              <a:ext cx="2435889" cy="210317"/>
            </a:xfrm>
            <a:prstGeom prst="rect">
              <a:avLst/>
            </a:prstGeom>
          </p:spPr>
        </p:pic>
        <p:pic>
          <p:nvPicPr>
            <p:cNvPr id="13" name="Picture 12">
              <a:extLst>
                <a:ext uri="{FF2B5EF4-FFF2-40B4-BE49-F238E27FC236}">
                  <a16:creationId xmlns:a16="http://schemas.microsoft.com/office/drawing/2014/main" id="{DE0270DD-46BB-7093-F8F5-B2B08032E049}"/>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27225" r="66021" b="-4215"/>
            <a:stretch/>
          </p:blipFill>
          <p:spPr>
            <a:xfrm>
              <a:off x="9029701" y="914506"/>
              <a:ext cx="1109380" cy="731992"/>
            </a:xfrm>
            <a:prstGeom prst="rect">
              <a:avLst/>
            </a:prstGeom>
          </p:spPr>
        </p:pic>
      </p:grpSp>
      <p:pic>
        <p:nvPicPr>
          <p:cNvPr id="1026" name="Picture 2">
            <a:extLst>
              <a:ext uri="{FF2B5EF4-FFF2-40B4-BE49-F238E27FC236}">
                <a16:creationId xmlns:a16="http://schemas.microsoft.com/office/drawing/2014/main" id="{A3762EED-3D46-423F-93E9-312A54405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29" y="583585"/>
            <a:ext cx="17827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5CB25E5-A565-45C6-93AD-AA09AE34E89E}"/>
              </a:ext>
            </a:extLst>
          </p:cNvPr>
          <p:cNvSpPr txBox="1"/>
          <p:nvPr/>
        </p:nvSpPr>
        <p:spPr>
          <a:xfrm>
            <a:off x="4501777" y="507509"/>
            <a:ext cx="4029663" cy="923330"/>
          </a:xfrm>
          <a:prstGeom prst="rect">
            <a:avLst/>
          </a:prstGeom>
          <a:noFill/>
        </p:spPr>
        <p:txBody>
          <a:bodyPr wrap="square" rtlCol="0">
            <a:spAutoFit/>
          </a:bodyPr>
          <a:lstStyle/>
          <a:p>
            <a:r>
              <a:rPr lang="en-GB" sz="1800" b="1" dirty="0"/>
              <a:t>COIL4PURPOSE SOUTHEAST ASIA DELEGATION VISIT to </a:t>
            </a:r>
            <a:r>
              <a:rPr lang="en-GB" sz="1800" b="1" dirty="0" err="1"/>
              <a:t>Duy</a:t>
            </a:r>
            <a:r>
              <a:rPr lang="en-GB" sz="1800" b="1" dirty="0"/>
              <a:t> Tan University 8-9</a:t>
            </a:r>
            <a:r>
              <a:rPr lang="en-GB" sz="1800" b="1" baseline="30000" dirty="0"/>
              <a:t>th</a:t>
            </a:r>
            <a:r>
              <a:rPr lang="en-GB" sz="1800" b="1" dirty="0"/>
              <a:t> March 2024</a:t>
            </a:r>
          </a:p>
        </p:txBody>
      </p:sp>
      <p:sp>
        <p:nvSpPr>
          <p:cNvPr id="6" name="TextBox 5">
            <a:extLst>
              <a:ext uri="{FF2B5EF4-FFF2-40B4-BE49-F238E27FC236}">
                <a16:creationId xmlns:a16="http://schemas.microsoft.com/office/drawing/2014/main" id="{B6EB256D-51F9-4F23-A1BA-E9DA9D070BAA}"/>
              </a:ext>
            </a:extLst>
          </p:cNvPr>
          <p:cNvSpPr txBox="1"/>
          <p:nvPr/>
        </p:nvSpPr>
        <p:spPr>
          <a:xfrm>
            <a:off x="429769" y="1736036"/>
            <a:ext cx="6848855" cy="3539430"/>
          </a:xfrm>
          <a:prstGeom prst="rect">
            <a:avLst/>
          </a:prstGeom>
          <a:noFill/>
        </p:spPr>
        <p:txBody>
          <a:bodyPr wrap="square" rtlCol="0">
            <a:spAutoFit/>
          </a:bodyPr>
          <a:lstStyle/>
          <a:p>
            <a:r>
              <a:rPr lang="en-GB" sz="3200" b="1" dirty="0">
                <a:solidFill>
                  <a:srgbClr val="002060"/>
                </a:solidFill>
                <a:effectLst>
                  <a:outerShdw blurRad="38100" dist="38100" dir="2700000" algn="tl">
                    <a:srgbClr val="000000">
                      <a:alpha val="43137"/>
                    </a:srgbClr>
                  </a:outerShdw>
                </a:effectLst>
              </a:rPr>
              <a:t>Experience with COIL projects …</a:t>
            </a:r>
          </a:p>
          <a:p>
            <a:pPr marL="571500" indent="-571500">
              <a:buFont typeface="Arial" panose="020B0604020202020204" pitchFamily="34" charset="0"/>
              <a:buChar char="•"/>
            </a:pPr>
            <a:r>
              <a:rPr lang="en-GB" sz="3200" dirty="0">
                <a:solidFill>
                  <a:srgbClr val="002060"/>
                </a:solidFill>
              </a:rPr>
              <a:t>Biological and Biomedical Sciences</a:t>
            </a:r>
          </a:p>
          <a:p>
            <a:pPr marL="571500" indent="-571500">
              <a:buFont typeface="Arial" panose="020B0604020202020204" pitchFamily="34" charset="0"/>
              <a:buChar char="•"/>
            </a:pPr>
            <a:r>
              <a:rPr lang="en-GB" sz="3200" dirty="0">
                <a:solidFill>
                  <a:srgbClr val="002060"/>
                </a:solidFill>
              </a:rPr>
              <a:t>Occupational Therapy</a:t>
            </a:r>
          </a:p>
          <a:p>
            <a:pPr marL="571500" indent="-571500">
              <a:buFont typeface="Arial" panose="020B0604020202020204" pitchFamily="34" charset="0"/>
              <a:buChar char="•"/>
            </a:pPr>
            <a:r>
              <a:rPr lang="en-GB" sz="3200" dirty="0">
                <a:solidFill>
                  <a:srgbClr val="002060"/>
                </a:solidFill>
              </a:rPr>
              <a:t>Psychology*</a:t>
            </a:r>
          </a:p>
          <a:p>
            <a:pPr marL="571500" indent="-571500">
              <a:buFont typeface="Arial" panose="020B0604020202020204" pitchFamily="34" charset="0"/>
              <a:buChar char="•"/>
            </a:pPr>
            <a:r>
              <a:rPr lang="en-GB" sz="3200" dirty="0">
                <a:solidFill>
                  <a:srgbClr val="002060"/>
                </a:solidFill>
              </a:rPr>
              <a:t>Nursing and Community Health*</a:t>
            </a:r>
          </a:p>
          <a:p>
            <a:pPr marL="571500" indent="-571500">
              <a:buFont typeface="Arial" panose="020B0604020202020204" pitchFamily="34" charset="0"/>
              <a:buChar char="•"/>
            </a:pPr>
            <a:r>
              <a:rPr lang="en-GB" sz="3200" dirty="0">
                <a:solidFill>
                  <a:srgbClr val="002060"/>
                </a:solidFill>
              </a:rPr>
              <a:t>Vision Sciences</a:t>
            </a:r>
          </a:p>
          <a:p>
            <a:pPr marL="571500" indent="-571500">
              <a:buFont typeface="Arial" panose="020B0604020202020204" pitchFamily="34" charset="0"/>
              <a:buChar char="•"/>
            </a:pPr>
            <a:r>
              <a:rPr lang="en-GB" sz="3200" dirty="0">
                <a:solidFill>
                  <a:srgbClr val="002060"/>
                </a:solidFill>
              </a:rPr>
              <a:t>Social Work</a:t>
            </a:r>
          </a:p>
        </p:txBody>
      </p:sp>
      <p:sp>
        <p:nvSpPr>
          <p:cNvPr id="3" name="TextBox 2">
            <a:extLst>
              <a:ext uri="{FF2B5EF4-FFF2-40B4-BE49-F238E27FC236}">
                <a16:creationId xmlns:a16="http://schemas.microsoft.com/office/drawing/2014/main" id="{22C439C3-8094-4F34-9ECD-1A821E199E68}"/>
              </a:ext>
            </a:extLst>
          </p:cNvPr>
          <p:cNvSpPr txBox="1"/>
          <p:nvPr/>
        </p:nvSpPr>
        <p:spPr>
          <a:xfrm>
            <a:off x="5065776" y="4846320"/>
            <a:ext cx="6848856" cy="1569660"/>
          </a:xfrm>
          <a:prstGeom prst="rect">
            <a:avLst/>
          </a:prstGeom>
          <a:noFill/>
        </p:spPr>
        <p:txBody>
          <a:bodyPr wrap="square" rtlCol="0">
            <a:spAutoFit/>
          </a:bodyPr>
          <a:lstStyle/>
          <a:p>
            <a:r>
              <a:rPr lang="en-GB" sz="3200" b="1" dirty="0">
                <a:solidFill>
                  <a:srgbClr val="002060"/>
                </a:solidFill>
                <a:effectLst>
                  <a:outerShdw blurRad="38100" dist="38100" dir="2700000" algn="tl">
                    <a:srgbClr val="000000">
                      <a:alpha val="43137"/>
                    </a:srgbClr>
                  </a:outerShdw>
                </a:effectLst>
              </a:rPr>
              <a:t>In development …</a:t>
            </a:r>
          </a:p>
          <a:p>
            <a:pPr marL="571500" indent="-571500">
              <a:buFont typeface="Arial" panose="020B0604020202020204" pitchFamily="34" charset="0"/>
              <a:buChar char="•"/>
            </a:pPr>
            <a:r>
              <a:rPr lang="en-GB" sz="3200" dirty="0">
                <a:solidFill>
                  <a:srgbClr val="002060"/>
                </a:solidFill>
              </a:rPr>
              <a:t>Physiotherapy and Paramedicine</a:t>
            </a:r>
          </a:p>
          <a:p>
            <a:pPr marL="571500" indent="-571500">
              <a:buFont typeface="Arial" panose="020B0604020202020204" pitchFamily="34" charset="0"/>
              <a:buChar char="•"/>
            </a:pPr>
            <a:r>
              <a:rPr lang="en-GB" sz="3200" dirty="0">
                <a:solidFill>
                  <a:srgbClr val="002060"/>
                </a:solidFill>
              </a:rPr>
              <a:t>Podiatry and Radiography</a:t>
            </a:r>
          </a:p>
        </p:txBody>
      </p:sp>
    </p:spTree>
    <p:extLst>
      <p:ext uri="{BB962C8B-B14F-4D97-AF65-F5344CB8AC3E}">
        <p14:creationId xmlns:p14="http://schemas.microsoft.com/office/powerpoint/2010/main" val="223106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CA00-D829-5188-0E17-5146AC8A804A}"/>
              </a:ext>
            </a:extLst>
          </p:cNvPr>
          <p:cNvSpPr>
            <a:spLocks noGrp="1"/>
          </p:cNvSpPr>
          <p:nvPr>
            <p:ph type="dt" sz="half" idx="10"/>
          </p:nvPr>
        </p:nvSpPr>
        <p:spPr>
          <a:xfrm>
            <a:off x="572475" y="6257891"/>
            <a:ext cx="2743200" cy="365125"/>
          </a:xfrm>
        </p:spPr>
        <p:txBody>
          <a:bodyPr/>
          <a:lstStyle>
            <a:lvl1pPr>
              <a:defRPr>
                <a:solidFill>
                  <a:schemeClr val="tx2"/>
                </a:solidFill>
              </a:defRPr>
            </a:lvl1pPr>
          </a:lstStyle>
          <a:p>
            <a:fld id="{176108BA-37C5-4951-AED5-B24530D2AE07}" type="datetimeFigureOut">
              <a:rPr lang="en-US" smtClean="0"/>
              <a:pPr/>
              <a:t>3/8/2024</a:t>
            </a:fld>
            <a:endParaRPr lang="en-US" dirty="0"/>
          </a:p>
        </p:txBody>
      </p:sp>
      <p:sp>
        <p:nvSpPr>
          <p:cNvPr id="4" name="Slide Number Placeholder 3">
            <a:extLst>
              <a:ext uri="{FF2B5EF4-FFF2-40B4-BE49-F238E27FC236}">
                <a16:creationId xmlns:a16="http://schemas.microsoft.com/office/drawing/2014/main" id="{02203936-40DB-8E2D-E081-AF9B96E5EA43}"/>
              </a:ext>
            </a:extLst>
          </p:cNvPr>
          <p:cNvSpPr>
            <a:spLocks noGrp="1"/>
          </p:cNvSpPr>
          <p:nvPr>
            <p:ph type="sldNum" sz="quarter" idx="12"/>
          </p:nvPr>
        </p:nvSpPr>
        <p:spPr>
          <a:xfrm>
            <a:off x="8876325" y="6228382"/>
            <a:ext cx="2743200" cy="365125"/>
          </a:xfrm>
        </p:spPr>
        <p:txBody>
          <a:bodyPr/>
          <a:lstStyle>
            <a:lvl1pPr>
              <a:defRPr>
                <a:solidFill>
                  <a:schemeClr val="tx2"/>
                </a:solidFill>
              </a:defRPr>
            </a:lvl1pPr>
          </a:lstStyle>
          <a:p>
            <a:fld id="{2A2DD0A9-1789-4C63-9438-B59991F461ED}" type="slidenum">
              <a:rPr lang="en-US" smtClean="0"/>
              <a:pPr/>
              <a:t>3</a:t>
            </a:fld>
            <a:endParaRPr lang="en-US" dirty="0"/>
          </a:p>
        </p:txBody>
      </p:sp>
      <p:pic>
        <p:nvPicPr>
          <p:cNvPr id="5" name="Picture 4">
            <a:extLst>
              <a:ext uri="{FF2B5EF4-FFF2-40B4-BE49-F238E27FC236}">
                <a16:creationId xmlns:a16="http://schemas.microsoft.com/office/drawing/2014/main" id="{E3C224AF-DD39-83C4-B868-82E58F8723A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72475" y="487534"/>
            <a:ext cx="1398368" cy="1107239"/>
          </a:xfrm>
          <a:prstGeom prst="rect">
            <a:avLst/>
          </a:prstGeom>
        </p:spPr>
      </p:pic>
      <p:grpSp>
        <p:nvGrpSpPr>
          <p:cNvPr id="10" name="Group 9">
            <a:extLst>
              <a:ext uri="{FF2B5EF4-FFF2-40B4-BE49-F238E27FC236}">
                <a16:creationId xmlns:a16="http://schemas.microsoft.com/office/drawing/2014/main" id="{9EBCA229-9CB0-1281-595F-02CB8B3DE3CC}"/>
              </a:ext>
            </a:extLst>
          </p:cNvPr>
          <p:cNvGrpSpPr/>
          <p:nvPr/>
        </p:nvGrpSpPr>
        <p:grpSpPr>
          <a:xfrm>
            <a:off x="9029701" y="684295"/>
            <a:ext cx="2642347" cy="962203"/>
            <a:chOff x="9029701" y="684295"/>
            <a:chExt cx="2642347" cy="962203"/>
          </a:xfrm>
        </p:grpSpPr>
        <p:pic>
          <p:nvPicPr>
            <p:cNvPr id="11" name="Picture 10">
              <a:extLst>
                <a:ext uri="{FF2B5EF4-FFF2-40B4-BE49-F238E27FC236}">
                  <a16:creationId xmlns:a16="http://schemas.microsoft.com/office/drawing/2014/main" id="{E87B1155-E6E0-B0B3-7715-FAB6EF2928CB}"/>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33979" t="27225" b="3550"/>
            <a:stretch/>
          </p:blipFill>
          <p:spPr>
            <a:xfrm>
              <a:off x="10139084" y="1004043"/>
              <a:ext cx="1532964" cy="468082"/>
            </a:xfrm>
            <a:prstGeom prst="rect">
              <a:avLst/>
            </a:prstGeom>
          </p:spPr>
        </p:pic>
        <p:pic>
          <p:nvPicPr>
            <p:cNvPr id="12" name="Picture 11">
              <a:extLst>
                <a:ext uri="{FF2B5EF4-FFF2-40B4-BE49-F238E27FC236}">
                  <a16:creationId xmlns:a16="http://schemas.microsoft.com/office/drawing/2014/main" id="{871DB8D4-2315-F3E7-FFA1-83D1627FA844}"/>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 b="70349"/>
            <a:stretch/>
          </p:blipFill>
          <p:spPr>
            <a:xfrm>
              <a:off x="9183636" y="684295"/>
              <a:ext cx="2435889" cy="210317"/>
            </a:xfrm>
            <a:prstGeom prst="rect">
              <a:avLst/>
            </a:prstGeom>
          </p:spPr>
        </p:pic>
        <p:pic>
          <p:nvPicPr>
            <p:cNvPr id="13" name="Picture 12">
              <a:extLst>
                <a:ext uri="{FF2B5EF4-FFF2-40B4-BE49-F238E27FC236}">
                  <a16:creationId xmlns:a16="http://schemas.microsoft.com/office/drawing/2014/main" id="{DE0270DD-46BB-7093-F8F5-B2B08032E049}"/>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27225" r="66021" b="-4215"/>
            <a:stretch/>
          </p:blipFill>
          <p:spPr>
            <a:xfrm>
              <a:off x="9029701" y="914506"/>
              <a:ext cx="1109380" cy="731992"/>
            </a:xfrm>
            <a:prstGeom prst="rect">
              <a:avLst/>
            </a:prstGeom>
          </p:spPr>
        </p:pic>
      </p:grpSp>
      <p:pic>
        <p:nvPicPr>
          <p:cNvPr id="1026" name="Picture 2">
            <a:extLst>
              <a:ext uri="{FF2B5EF4-FFF2-40B4-BE49-F238E27FC236}">
                <a16:creationId xmlns:a16="http://schemas.microsoft.com/office/drawing/2014/main" id="{A3762EED-3D46-423F-93E9-312A54405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29" y="583585"/>
            <a:ext cx="17827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5CB25E5-A565-45C6-93AD-AA09AE34E89E}"/>
              </a:ext>
            </a:extLst>
          </p:cNvPr>
          <p:cNvSpPr txBox="1"/>
          <p:nvPr/>
        </p:nvSpPr>
        <p:spPr>
          <a:xfrm>
            <a:off x="4501777" y="507509"/>
            <a:ext cx="4029663" cy="923330"/>
          </a:xfrm>
          <a:prstGeom prst="rect">
            <a:avLst/>
          </a:prstGeom>
          <a:noFill/>
        </p:spPr>
        <p:txBody>
          <a:bodyPr wrap="square" rtlCol="0">
            <a:spAutoFit/>
          </a:bodyPr>
          <a:lstStyle/>
          <a:p>
            <a:r>
              <a:rPr lang="en-GB" sz="1800" b="1" dirty="0"/>
              <a:t>COIL4PURPOSE SOUTHEAST ASIA DELEGATION VISIT to </a:t>
            </a:r>
            <a:r>
              <a:rPr lang="en-GB" sz="1800" b="1" dirty="0" err="1"/>
              <a:t>Duy</a:t>
            </a:r>
            <a:r>
              <a:rPr lang="en-GB" sz="1800" b="1" dirty="0"/>
              <a:t> Tan University 8-9</a:t>
            </a:r>
            <a:r>
              <a:rPr lang="en-GB" sz="1800" b="1" baseline="30000" dirty="0"/>
              <a:t>th</a:t>
            </a:r>
            <a:r>
              <a:rPr lang="en-GB" sz="1800" b="1" dirty="0"/>
              <a:t> March 2024</a:t>
            </a:r>
          </a:p>
        </p:txBody>
      </p:sp>
      <p:sp>
        <p:nvSpPr>
          <p:cNvPr id="6" name="TextBox 5">
            <a:extLst>
              <a:ext uri="{FF2B5EF4-FFF2-40B4-BE49-F238E27FC236}">
                <a16:creationId xmlns:a16="http://schemas.microsoft.com/office/drawing/2014/main" id="{B6EB256D-51F9-4F23-A1BA-E9DA9D070BAA}"/>
              </a:ext>
            </a:extLst>
          </p:cNvPr>
          <p:cNvSpPr txBox="1"/>
          <p:nvPr/>
        </p:nvSpPr>
        <p:spPr>
          <a:xfrm>
            <a:off x="572475" y="1646498"/>
            <a:ext cx="10528917" cy="4647426"/>
          </a:xfrm>
          <a:prstGeom prst="rect">
            <a:avLst/>
          </a:prstGeom>
          <a:noFill/>
        </p:spPr>
        <p:txBody>
          <a:bodyPr wrap="square" rtlCol="0">
            <a:spAutoFit/>
          </a:bodyPr>
          <a:lstStyle/>
          <a:p>
            <a:r>
              <a:rPr lang="en-GB" sz="3200" b="1" dirty="0">
                <a:solidFill>
                  <a:srgbClr val="002060"/>
                </a:solidFill>
                <a:effectLst>
                  <a:outerShdw blurRad="38100" dist="38100" dir="2700000" algn="tl">
                    <a:srgbClr val="000000">
                      <a:alpha val="43137"/>
                    </a:srgbClr>
                  </a:outerShdw>
                </a:effectLst>
              </a:rPr>
              <a:t>Psychology Project …</a:t>
            </a:r>
          </a:p>
          <a:p>
            <a:r>
              <a:rPr lang="en-GB" sz="2400" i="1" dirty="0">
                <a:solidFill>
                  <a:srgbClr val="002060"/>
                </a:solidFill>
                <a:effectLst>
                  <a:outerShdw blurRad="38100" dist="38100" dir="2700000" algn="tl">
                    <a:srgbClr val="000000">
                      <a:alpha val="43137"/>
                    </a:srgbClr>
                  </a:outerShdw>
                </a:effectLst>
              </a:rPr>
              <a:t>Purpose</a:t>
            </a:r>
            <a:r>
              <a:rPr lang="en-GB" sz="2400" dirty="0">
                <a:solidFill>
                  <a:srgbClr val="002060"/>
                </a:solidFill>
              </a:rPr>
              <a:t>: To allow our students to have an international experience.  This was particularly relevant during lock when students were spending less time mixing in culturally diverse groups in the classroom. </a:t>
            </a:r>
          </a:p>
          <a:p>
            <a:r>
              <a:rPr lang="en-GB" sz="2400" i="1" dirty="0">
                <a:solidFill>
                  <a:srgbClr val="002060"/>
                </a:solidFill>
                <a:effectLst>
                  <a:outerShdw blurRad="38100" dist="38100" dir="2700000" algn="tl">
                    <a:srgbClr val="000000">
                      <a:alpha val="43137"/>
                    </a:srgbClr>
                  </a:outerShdw>
                </a:effectLst>
              </a:rPr>
              <a:t>Partners:</a:t>
            </a:r>
            <a:r>
              <a:rPr lang="en-GB" sz="2400" dirty="0">
                <a:solidFill>
                  <a:srgbClr val="002060"/>
                </a:solidFill>
              </a:rPr>
              <a:t> GCU, University of the Balearic Islands (Spain), Abdullah </a:t>
            </a:r>
            <a:r>
              <a:rPr lang="en-GB" sz="2400" dirty="0" err="1">
                <a:solidFill>
                  <a:srgbClr val="002060"/>
                </a:solidFill>
              </a:rPr>
              <a:t>Gül</a:t>
            </a:r>
            <a:r>
              <a:rPr lang="en-GB" sz="2400" dirty="0">
                <a:solidFill>
                  <a:srgbClr val="002060"/>
                </a:solidFill>
              </a:rPr>
              <a:t> University (Turkey), Greifswald University (Germany)</a:t>
            </a:r>
          </a:p>
          <a:p>
            <a:r>
              <a:rPr lang="en-GB" sz="2400" i="1" dirty="0">
                <a:solidFill>
                  <a:srgbClr val="002060"/>
                </a:solidFill>
                <a:effectLst>
                  <a:outerShdw blurRad="38100" dist="38100" dir="2700000" algn="tl">
                    <a:srgbClr val="000000">
                      <a:alpha val="43137"/>
                    </a:srgbClr>
                  </a:outerShdw>
                </a:effectLst>
              </a:rPr>
              <a:t>Summary</a:t>
            </a:r>
            <a:r>
              <a:rPr lang="en-GB" sz="2400" dirty="0">
                <a:solidFill>
                  <a:srgbClr val="002060"/>
                </a:solidFill>
              </a:rPr>
              <a:t>: Students learn about qualitative methods in lectures and seminars, then interview each other about what it is like to study psychology in another country. Interviews are transcribed and analysed to understand commonalities around the world. Intercultural sensitivity is measured pre- and post-intervention. </a:t>
            </a:r>
          </a:p>
          <a:p>
            <a:r>
              <a:rPr lang="en-GB" sz="2400" i="1" dirty="0">
                <a:solidFill>
                  <a:srgbClr val="002060"/>
                </a:solidFill>
                <a:effectLst>
                  <a:outerShdw blurRad="38100" dist="38100" dir="2700000" algn="tl">
                    <a:srgbClr val="000000">
                      <a:alpha val="43137"/>
                    </a:srgbClr>
                  </a:outerShdw>
                </a:effectLst>
              </a:rPr>
              <a:t>Logistics</a:t>
            </a:r>
            <a:r>
              <a:rPr lang="en-GB" sz="2400" dirty="0">
                <a:solidFill>
                  <a:srgbClr val="002060"/>
                </a:solidFill>
              </a:rPr>
              <a:t>: Level 1 Research Methods Module.  Allocating 120 GCU students into groups across 4 institutions. English language ability.</a:t>
            </a:r>
            <a:endParaRPr lang="en-GB" sz="2400" dirty="0"/>
          </a:p>
        </p:txBody>
      </p:sp>
      <p:pic>
        <p:nvPicPr>
          <p:cNvPr id="7" name="Picture 6">
            <a:extLst>
              <a:ext uri="{FF2B5EF4-FFF2-40B4-BE49-F238E27FC236}">
                <a16:creationId xmlns:a16="http://schemas.microsoft.com/office/drawing/2014/main" id="{4B385DF7-C5DB-48FC-8AA3-7CB3A46232D3}"/>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7564312" y="5870992"/>
            <a:ext cx="1135804" cy="757201"/>
          </a:xfrm>
          <a:prstGeom prst="rect">
            <a:avLst/>
          </a:prstGeom>
        </p:spPr>
      </p:pic>
    </p:spTree>
    <p:extLst>
      <p:ext uri="{BB962C8B-B14F-4D97-AF65-F5344CB8AC3E}">
        <p14:creationId xmlns:p14="http://schemas.microsoft.com/office/powerpoint/2010/main" val="4148115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CA00-D829-5188-0E17-5146AC8A804A}"/>
              </a:ext>
            </a:extLst>
          </p:cNvPr>
          <p:cNvSpPr>
            <a:spLocks noGrp="1"/>
          </p:cNvSpPr>
          <p:nvPr>
            <p:ph type="dt" sz="half" idx="10"/>
          </p:nvPr>
        </p:nvSpPr>
        <p:spPr>
          <a:xfrm>
            <a:off x="572475" y="6257891"/>
            <a:ext cx="2743200" cy="365125"/>
          </a:xfrm>
        </p:spPr>
        <p:txBody>
          <a:bodyPr/>
          <a:lstStyle>
            <a:lvl1pPr>
              <a:defRPr>
                <a:solidFill>
                  <a:schemeClr val="tx2"/>
                </a:solidFill>
              </a:defRPr>
            </a:lvl1pPr>
          </a:lstStyle>
          <a:p>
            <a:fld id="{176108BA-37C5-4951-AED5-B24530D2AE07}" type="datetimeFigureOut">
              <a:rPr lang="en-US" smtClean="0"/>
              <a:pPr/>
              <a:t>3/8/2024</a:t>
            </a:fld>
            <a:endParaRPr lang="en-US" dirty="0"/>
          </a:p>
        </p:txBody>
      </p:sp>
      <p:sp>
        <p:nvSpPr>
          <p:cNvPr id="4" name="Slide Number Placeholder 3">
            <a:extLst>
              <a:ext uri="{FF2B5EF4-FFF2-40B4-BE49-F238E27FC236}">
                <a16:creationId xmlns:a16="http://schemas.microsoft.com/office/drawing/2014/main" id="{02203936-40DB-8E2D-E081-AF9B96E5EA43}"/>
              </a:ext>
            </a:extLst>
          </p:cNvPr>
          <p:cNvSpPr>
            <a:spLocks noGrp="1"/>
          </p:cNvSpPr>
          <p:nvPr>
            <p:ph type="sldNum" sz="quarter" idx="12"/>
          </p:nvPr>
        </p:nvSpPr>
        <p:spPr>
          <a:xfrm>
            <a:off x="8876325" y="6228382"/>
            <a:ext cx="2743200" cy="365125"/>
          </a:xfrm>
        </p:spPr>
        <p:txBody>
          <a:bodyPr/>
          <a:lstStyle>
            <a:lvl1pPr>
              <a:defRPr>
                <a:solidFill>
                  <a:schemeClr val="tx2"/>
                </a:solidFill>
              </a:defRPr>
            </a:lvl1pPr>
          </a:lstStyle>
          <a:p>
            <a:fld id="{2A2DD0A9-1789-4C63-9438-B59991F461ED}" type="slidenum">
              <a:rPr lang="en-US" smtClean="0"/>
              <a:pPr/>
              <a:t>4</a:t>
            </a:fld>
            <a:endParaRPr lang="en-US" dirty="0"/>
          </a:p>
        </p:txBody>
      </p:sp>
      <p:pic>
        <p:nvPicPr>
          <p:cNvPr id="5" name="Picture 4">
            <a:extLst>
              <a:ext uri="{FF2B5EF4-FFF2-40B4-BE49-F238E27FC236}">
                <a16:creationId xmlns:a16="http://schemas.microsoft.com/office/drawing/2014/main" id="{E3C224AF-DD39-83C4-B868-82E58F8723A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72475" y="487534"/>
            <a:ext cx="1398368" cy="1107239"/>
          </a:xfrm>
          <a:prstGeom prst="rect">
            <a:avLst/>
          </a:prstGeom>
        </p:spPr>
      </p:pic>
      <p:grpSp>
        <p:nvGrpSpPr>
          <p:cNvPr id="10" name="Group 9">
            <a:extLst>
              <a:ext uri="{FF2B5EF4-FFF2-40B4-BE49-F238E27FC236}">
                <a16:creationId xmlns:a16="http://schemas.microsoft.com/office/drawing/2014/main" id="{9EBCA229-9CB0-1281-595F-02CB8B3DE3CC}"/>
              </a:ext>
            </a:extLst>
          </p:cNvPr>
          <p:cNvGrpSpPr/>
          <p:nvPr/>
        </p:nvGrpSpPr>
        <p:grpSpPr>
          <a:xfrm>
            <a:off x="9029701" y="684295"/>
            <a:ext cx="2642347" cy="962203"/>
            <a:chOff x="9029701" y="684295"/>
            <a:chExt cx="2642347" cy="962203"/>
          </a:xfrm>
        </p:grpSpPr>
        <p:pic>
          <p:nvPicPr>
            <p:cNvPr id="11" name="Picture 10">
              <a:extLst>
                <a:ext uri="{FF2B5EF4-FFF2-40B4-BE49-F238E27FC236}">
                  <a16:creationId xmlns:a16="http://schemas.microsoft.com/office/drawing/2014/main" id="{E87B1155-E6E0-B0B3-7715-FAB6EF2928CB}"/>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33979" t="27225" b="3550"/>
            <a:stretch/>
          </p:blipFill>
          <p:spPr>
            <a:xfrm>
              <a:off x="10139084" y="1004043"/>
              <a:ext cx="1532964" cy="468082"/>
            </a:xfrm>
            <a:prstGeom prst="rect">
              <a:avLst/>
            </a:prstGeom>
          </p:spPr>
        </p:pic>
        <p:pic>
          <p:nvPicPr>
            <p:cNvPr id="12" name="Picture 11">
              <a:extLst>
                <a:ext uri="{FF2B5EF4-FFF2-40B4-BE49-F238E27FC236}">
                  <a16:creationId xmlns:a16="http://schemas.microsoft.com/office/drawing/2014/main" id="{871DB8D4-2315-F3E7-FFA1-83D1627FA844}"/>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 b="70349"/>
            <a:stretch/>
          </p:blipFill>
          <p:spPr>
            <a:xfrm>
              <a:off x="9183636" y="684295"/>
              <a:ext cx="2435889" cy="210317"/>
            </a:xfrm>
            <a:prstGeom prst="rect">
              <a:avLst/>
            </a:prstGeom>
          </p:spPr>
        </p:pic>
        <p:pic>
          <p:nvPicPr>
            <p:cNvPr id="13" name="Picture 12">
              <a:extLst>
                <a:ext uri="{FF2B5EF4-FFF2-40B4-BE49-F238E27FC236}">
                  <a16:creationId xmlns:a16="http://schemas.microsoft.com/office/drawing/2014/main" id="{DE0270DD-46BB-7093-F8F5-B2B08032E049}"/>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27225" r="66021" b="-4215"/>
            <a:stretch/>
          </p:blipFill>
          <p:spPr>
            <a:xfrm>
              <a:off x="9029701" y="914506"/>
              <a:ext cx="1109380" cy="731992"/>
            </a:xfrm>
            <a:prstGeom prst="rect">
              <a:avLst/>
            </a:prstGeom>
          </p:spPr>
        </p:pic>
      </p:grpSp>
      <p:pic>
        <p:nvPicPr>
          <p:cNvPr id="1026" name="Picture 2">
            <a:extLst>
              <a:ext uri="{FF2B5EF4-FFF2-40B4-BE49-F238E27FC236}">
                <a16:creationId xmlns:a16="http://schemas.microsoft.com/office/drawing/2014/main" id="{A3762EED-3D46-423F-93E9-312A54405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29" y="583585"/>
            <a:ext cx="17827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5CB25E5-A565-45C6-93AD-AA09AE34E89E}"/>
              </a:ext>
            </a:extLst>
          </p:cNvPr>
          <p:cNvSpPr txBox="1"/>
          <p:nvPr/>
        </p:nvSpPr>
        <p:spPr>
          <a:xfrm>
            <a:off x="4501777" y="507509"/>
            <a:ext cx="4029663" cy="923330"/>
          </a:xfrm>
          <a:prstGeom prst="rect">
            <a:avLst/>
          </a:prstGeom>
          <a:noFill/>
        </p:spPr>
        <p:txBody>
          <a:bodyPr wrap="square" rtlCol="0">
            <a:spAutoFit/>
          </a:bodyPr>
          <a:lstStyle/>
          <a:p>
            <a:r>
              <a:rPr lang="en-GB" sz="1800" b="1" dirty="0"/>
              <a:t>COIL4PURPOSE SOUTHEAST ASIA DELEGATION VISIT to </a:t>
            </a:r>
            <a:r>
              <a:rPr lang="en-GB" sz="1800" b="1" dirty="0" err="1"/>
              <a:t>Duy</a:t>
            </a:r>
            <a:r>
              <a:rPr lang="en-GB" sz="1800" b="1" dirty="0"/>
              <a:t> Tan University 8-9</a:t>
            </a:r>
            <a:r>
              <a:rPr lang="en-GB" sz="1800" b="1" baseline="30000" dirty="0"/>
              <a:t>th</a:t>
            </a:r>
            <a:r>
              <a:rPr lang="en-GB" sz="1800" b="1" dirty="0"/>
              <a:t> March 2024</a:t>
            </a:r>
          </a:p>
        </p:txBody>
      </p:sp>
      <p:sp>
        <p:nvSpPr>
          <p:cNvPr id="6" name="TextBox 5">
            <a:extLst>
              <a:ext uri="{FF2B5EF4-FFF2-40B4-BE49-F238E27FC236}">
                <a16:creationId xmlns:a16="http://schemas.microsoft.com/office/drawing/2014/main" id="{B6EB256D-51F9-4F23-A1BA-E9DA9D070BAA}"/>
              </a:ext>
            </a:extLst>
          </p:cNvPr>
          <p:cNvSpPr txBox="1"/>
          <p:nvPr/>
        </p:nvSpPr>
        <p:spPr>
          <a:xfrm>
            <a:off x="831541" y="1996321"/>
            <a:ext cx="10528917" cy="4278094"/>
          </a:xfrm>
          <a:prstGeom prst="rect">
            <a:avLst/>
          </a:prstGeom>
          <a:noFill/>
        </p:spPr>
        <p:txBody>
          <a:bodyPr wrap="square" rtlCol="0">
            <a:spAutoFit/>
          </a:bodyPr>
          <a:lstStyle/>
          <a:p>
            <a:r>
              <a:rPr lang="en-GB" sz="3200" b="1" dirty="0">
                <a:solidFill>
                  <a:srgbClr val="002060"/>
                </a:solidFill>
                <a:effectLst>
                  <a:outerShdw blurRad="38100" dist="38100" dir="2700000" algn="tl">
                    <a:srgbClr val="000000">
                      <a:alpha val="43137"/>
                    </a:srgbClr>
                  </a:outerShdw>
                </a:effectLst>
              </a:rPr>
              <a:t>District Nursing Project…</a:t>
            </a:r>
          </a:p>
          <a:p>
            <a:r>
              <a:rPr lang="en-GB" sz="2400" i="1" dirty="0">
                <a:solidFill>
                  <a:srgbClr val="002060"/>
                </a:solidFill>
                <a:effectLst>
                  <a:outerShdw blurRad="38100" dist="38100" dir="2700000" algn="tl">
                    <a:srgbClr val="000000">
                      <a:alpha val="43137"/>
                    </a:srgbClr>
                  </a:outerShdw>
                </a:effectLst>
              </a:rPr>
              <a:t>Purpose</a:t>
            </a:r>
            <a:r>
              <a:rPr lang="en-GB" sz="2400" dirty="0">
                <a:solidFill>
                  <a:srgbClr val="002060"/>
                </a:solidFill>
              </a:rPr>
              <a:t>: To create an opportunity for qualified health practitioners to make a shared decision across cultural differences  </a:t>
            </a:r>
          </a:p>
          <a:p>
            <a:r>
              <a:rPr lang="en-GB" sz="2400" i="1" dirty="0">
                <a:solidFill>
                  <a:srgbClr val="002060"/>
                </a:solidFill>
                <a:effectLst>
                  <a:outerShdw blurRad="38100" dist="38100" dir="2700000" algn="tl">
                    <a:srgbClr val="000000">
                      <a:alpha val="43137"/>
                    </a:srgbClr>
                  </a:outerShdw>
                </a:effectLst>
              </a:rPr>
              <a:t>Partners:</a:t>
            </a:r>
            <a:r>
              <a:rPr lang="en-GB" sz="2400" dirty="0">
                <a:solidFill>
                  <a:srgbClr val="002060"/>
                </a:solidFill>
              </a:rPr>
              <a:t> University West (Sweden)</a:t>
            </a:r>
          </a:p>
          <a:p>
            <a:r>
              <a:rPr lang="en-GB" sz="2400" i="1" dirty="0">
                <a:solidFill>
                  <a:srgbClr val="002060"/>
                </a:solidFill>
                <a:effectLst>
                  <a:outerShdw blurRad="38100" dist="38100" dir="2700000" algn="tl">
                    <a:srgbClr val="000000">
                      <a:alpha val="43137"/>
                    </a:srgbClr>
                  </a:outerShdw>
                </a:effectLst>
              </a:rPr>
              <a:t>Summary</a:t>
            </a:r>
            <a:r>
              <a:rPr lang="en-GB" sz="2400" dirty="0">
                <a:solidFill>
                  <a:srgbClr val="002060"/>
                </a:solidFill>
              </a:rPr>
              <a:t>: Students, in groups of 4 or 5, are presented with a scenario in which a child may be in danger in the family environment.  In real time, on an appropriate platform, they are asked to discuss the implications of removing the child from the family, what factors should be considered as they make the decision for the child’s safety?  This exercise proceeds lectures on child protection</a:t>
            </a:r>
          </a:p>
          <a:p>
            <a:r>
              <a:rPr lang="en-GB" sz="2400" i="1" dirty="0">
                <a:solidFill>
                  <a:srgbClr val="002060"/>
                </a:solidFill>
                <a:effectLst>
                  <a:outerShdw blurRad="38100" dist="38100" dir="2700000" algn="tl">
                    <a:srgbClr val="000000">
                      <a:alpha val="43137"/>
                    </a:srgbClr>
                  </a:outerShdw>
                </a:effectLst>
              </a:rPr>
              <a:t>Logistics</a:t>
            </a:r>
            <a:r>
              <a:rPr lang="en-GB" sz="2400" dirty="0">
                <a:solidFill>
                  <a:srgbClr val="002060"/>
                </a:solidFill>
              </a:rPr>
              <a:t>: Timetabling real time discussions sessions.  Making a decision within the timeframe!</a:t>
            </a:r>
            <a:endParaRPr lang="en-GB" sz="2400" dirty="0"/>
          </a:p>
        </p:txBody>
      </p:sp>
      <p:pic>
        <p:nvPicPr>
          <p:cNvPr id="7" name="Picture 6">
            <a:extLst>
              <a:ext uri="{FF2B5EF4-FFF2-40B4-BE49-F238E27FC236}">
                <a16:creationId xmlns:a16="http://schemas.microsoft.com/office/drawing/2014/main" id="{3563E83B-ED4E-4EFA-900C-8FC46D66DC1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8626" y="1304298"/>
            <a:ext cx="1731953" cy="1188720"/>
          </a:xfrm>
          <a:prstGeom prst="rect">
            <a:avLst/>
          </a:prstGeom>
        </p:spPr>
      </p:pic>
    </p:spTree>
    <p:extLst>
      <p:ext uri="{BB962C8B-B14F-4D97-AF65-F5344CB8AC3E}">
        <p14:creationId xmlns:p14="http://schemas.microsoft.com/office/powerpoint/2010/main" val="287172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14CA00-D829-5188-0E17-5146AC8A804A}"/>
              </a:ext>
            </a:extLst>
          </p:cNvPr>
          <p:cNvSpPr>
            <a:spLocks noGrp="1"/>
          </p:cNvSpPr>
          <p:nvPr>
            <p:ph type="dt" sz="half" idx="10"/>
          </p:nvPr>
        </p:nvSpPr>
        <p:spPr>
          <a:xfrm>
            <a:off x="572475" y="6257891"/>
            <a:ext cx="2743200" cy="365125"/>
          </a:xfrm>
        </p:spPr>
        <p:txBody>
          <a:bodyPr/>
          <a:lstStyle>
            <a:lvl1pPr>
              <a:defRPr>
                <a:solidFill>
                  <a:schemeClr val="tx2"/>
                </a:solidFill>
              </a:defRPr>
            </a:lvl1pPr>
          </a:lstStyle>
          <a:p>
            <a:fld id="{176108BA-37C5-4951-AED5-B24530D2AE07}" type="datetimeFigureOut">
              <a:rPr lang="en-US" smtClean="0"/>
              <a:pPr/>
              <a:t>3/8/2024</a:t>
            </a:fld>
            <a:endParaRPr lang="en-US" dirty="0"/>
          </a:p>
        </p:txBody>
      </p:sp>
      <p:sp>
        <p:nvSpPr>
          <p:cNvPr id="4" name="Slide Number Placeholder 3">
            <a:extLst>
              <a:ext uri="{FF2B5EF4-FFF2-40B4-BE49-F238E27FC236}">
                <a16:creationId xmlns:a16="http://schemas.microsoft.com/office/drawing/2014/main" id="{02203936-40DB-8E2D-E081-AF9B96E5EA43}"/>
              </a:ext>
            </a:extLst>
          </p:cNvPr>
          <p:cNvSpPr>
            <a:spLocks noGrp="1"/>
          </p:cNvSpPr>
          <p:nvPr>
            <p:ph type="sldNum" sz="quarter" idx="12"/>
          </p:nvPr>
        </p:nvSpPr>
        <p:spPr>
          <a:xfrm>
            <a:off x="8876325" y="6228382"/>
            <a:ext cx="2743200" cy="365125"/>
          </a:xfrm>
        </p:spPr>
        <p:txBody>
          <a:bodyPr/>
          <a:lstStyle>
            <a:lvl1pPr>
              <a:defRPr>
                <a:solidFill>
                  <a:schemeClr val="tx2"/>
                </a:solidFill>
              </a:defRPr>
            </a:lvl1pPr>
          </a:lstStyle>
          <a:p>
            <a:fld id="{2A2DD0A9-1789-4C63-9438-B59991F461ED}" type="slidenum">
              <a:rPr lang="en-US" smtClean="0"/>
              <a:pPr/>
              <a:t>5</a:t>
            </a:fld>
            <a:endParaRPr lang="en-US" dirty="0"/>
          </a:p>
        </p:txBody>
      </p:sp>
      <p:pic>
        <p:nvPicPr>
          <p:cNvPr id="5" name="Picture 4">
            <a:extLst>
              <a:ext uri="{FF2B5EF4-FFF2-40B4-BE49-F238E27FC236}">
                <a16:creationId xmlns:a16="http://schemas.microsoft.com/office/drawing/2014/main" id="{E3C224AF-DD39-83C4-B868-82E58F8723A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72475" y="487534"/>
            <a:ext cx="1398368" cy="1107239"/>
          </a:xfrm>
          <a:prstGeom prst="rect">
            <a:avLst/>
          </a:prstGeom>
        </p:spPr>
      </p:pic>
      <p:grpSp>
        <p:nvGrpSpPr>
          <p:cNvPr id="10" name="Group 9">
            <a:extLst>
              <a:ext uri="{FF2B5EF4-FFF2-40B4-BE49-F238E27FC236}">
                <a16:creationId xmlns:a16="http://schemas.microsoft.com/office/drawing/2014/main" id="{9EBCA229-9CB0-1281-595F-02CB8B3DE3CC}"/>
              </a:ext>
            </a:extLst>
          </p:cNvPr>
          <p:cNvGrpSpPr/>
          <p:nvPr/>
        </p:nvGrpSpPr>
        <p:grpSpPr>
          <a:xfrm>
            <a:off x="9029701" y="684295"/>
            <a:ext cx="2642347" cy="962203"/>
            <a:chOff x="9029701" y="684295"/>
            <a:chExt cx="2642347" cy="962203"/>
          </a:xfrm>
        </p:grpSpPr>
        <p:pic>
          <p:nvPicPr>
            <p:cNvPr id="11" name="Picture 10">
              <a:extLst>
                <a:ext uri="{FF2B5EF4-FFF2-40B4-BE49-F238E27FC236}">
                  <a16:creationId xmlns:a16="http://schemas.microsoft.com/office/drawing/2014/main" id="{E87B1155-E6E0-B0B3-7715-FAB6EF2928CB}"/>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l="33979" t="27225" b="3550"/>
            <a:stretch/>
          </p:blipFill>
          <p:spPr>
            <a:xfrm>
              <a:off x="10139084" y="1004043"/>
              <a:ext cx="1532964" cy="468082"/>
            </a:xfrm>
            <a:prstGeom prst="rect">
              <a:avLst/>
            </a:prstGeom>
          </p:spPr>
        </p:pic>
        <p:pic>
          <p:nvPicPr>
            <p:cNvPr id="12" name="Picture 11">
              <a:extLst>
                <a:ext uri="{FF2B5EF4-FFF2-40B4-BE49-F238E27FC236}">
                  <a16:creationId xmlns:a16="http://schemas.microsoft.com/office/drawing/2014/main" id="{871DB8D4-2315-F3E7-FFA1-83D1627FA844}"/>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1" b="70349"/>
            <a:stretch/>
          </p:blipFill>
          <p:spPr>
            <a:xfrm>
              <a:off x="9183636" y="684295"/>
              <a:ext cx="2435889" cy="210317"/>
            </a:xfrm>
            <a:prstGeom prst="rect">
              <a:avLst/>
            </a:prstGeom>
          </p:spPr>
        </p:pic>
        <p:pic>
          <p:nvPicPr>
            <p:cNvPr id="13" name="Picture 12">
              <a:extLst>
                <a:ext uri="{FF2B5EF4-FFF2-40B4-BE49-F238E27FC236}">
                  <a16:creationId xmlns:a16="http://schemas.microsoft.com/office/drawing/2014/main" id="{DE0270DD-46BB-7093-F8F5-B2B08032E049}"/>
                </a:ext>
              </a:extLst>
            </p:cNvPr>
            <p:cNvPicPr>
              <a:picLocks noChangeAspect="1"/>
            </p:cNvPicPr>
            <p:nvPr userDrawn="1"/>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a:ext>
              </a:extLst>
            </a:blip>
            <a:srcRect t="27225" r="66021" b="-4215"/>
            <a:stretch/>
          </p:blipFill>
          <p:spPr>
            <a:xfrm>
              <a:off x="9029701" y="914506"/>
              <a:ext cx="1109380" cy="731992"/>
            </a:xfrm>
            <a:prstGeom prst="rect">
              <a:avLst/>
            </a:prstGeom>
          </p:spPr>
        </p:pic>
      </p:grpSp>
      <p:pic>
        <p:nvPicPr>
          <p:cNvPr id="1026" name="Picture 2">
            <a:extLst>
              <a:ext uri="{FF2B5EF4-FFF2-40B4-BE49-F238E27FC236}">
                <a16:creationId xmlns:a16="http://schemas.microsoft.com/office/drawing/2014/main" id="{A3762EED-3D46-423F-93E9-312A54405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4929" y="583585"/>
            <a:ext cx="178276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15CB25E5-A565-45C6-93AD-AA09AE34E89E}"/>
              </a:ext>
            </a:extLst>
          </p:cNvPr>
          <p:cNvSpPr txBox="1"/>
          <p:nvPr/>
        </p:nvSpPr>
        <p:spPr>
          <a:xfrm>
            <a:off x="4501777" y="507509"/>
            <a:ext cx="4029663" cy="923330"/>
          </a:xfrm>
          <a:prstGeom prst="rect">
            <a:avLst/>
          </a:prstGeom>
          <a:noFill/>
        </p:spPr>
        <p:txBody>
          <a:bodyPr wrap="square" rtlCol="0">
            <a:spAutoFit/>
          </a:bodyPr>
          <a:lstStyle/>
          <a:p>
            <a:r>
              <a:rPr lang="en-GB" sz="1800" b="1" dirty="0"/>
              <a:t>COIL4PURPOSE SOUTHEAST ASIA DELEGATION VISIT to </a:t>
            </a:r>
            <a:r>
              <a:rPr lang="en-GB" sz="1800" b="1" dirty="0" err="1"/>
              <a:t>Duy</a:t>
            </a:r>
            <a:r>
              <a:rPr lang="en-GB" sz="1800" b="1" dirty="0"/>
              <a:t> Tan University 8-9</a:t>
            </a:r>
            <a:r>
              <a:rPr lang="en-GB" sz="1800" b="1" baseline="30000" dirty="0"/>
              <a:t>th</a:t>
            </a:r>
            <a:r>
              <a:rPr lang="en-GB" sz="1800" b="1" dirty="0"/>
              <a:t> March 2024</a:t>
            </a:r>
          </a:p>
        </p:txBody>
      </p:sp>
      <p:sp>
        <p:nvSpPr>
          <p:cNvPr id="6" name="TextBox 5">
            <a:extLst>
              <a:ext uri="{FF2B5EF4-FFF2-40B4-BE49-F238E27FC236}">
                <a16:creationId xmlns:a16="http://schemas.microsoft.com/office/drawing/2014/main" id="{B6EB256D-51F9-4F23-A1BA-E9DA9D070BAA}"/>
              </a:ext>
            </a:extLst>
          </p:cNvPr>
          <p:cNvSpPr txBox="1"/>
          <p:nvPr/>
        </p:nvSpPr>
        <p:spPr>
          <a:xfrm>
            <a:off x="745724" y="1755929"/>
            <a:ext cx="10528917" cy="4524315"/>
          </a:xfrm>
          <a:prstGeom prst="rect">
            <a:avLst/>
          </a:prstGeom>
          <a:noFill/>
        </p:spPr>
        <p:txBody>
          <a:bodyPr wrap="square" rtlCol="0">
            <a:spAutoFit/>
          </a:bodyPr>
          <a:lstStyle/>
          <a:p>
            <a:r>
              <a:rPr lang="en-GB" sz="3200" b="1" dirty="0">
                <a:solidFill>
                  <a:srgbClr val="002060"/>
                </a:solidFill>
                <a:effectLst>
                  <a:outerShdw blurRad="38100" dist="38100" dir="2700000" algn="tl">
                    <a:srgbClr val="000000">
                      <a:alpha val="43137"/>
                    </a:srgbClr>
                  </a:outerShdw>
                </a:effectLst>
              </a:rPr>
              <a:t>Key takeaways …</a:t>
            </a:r>
          </a:p>
          <a:p>
            <a:endParaRPr lang="en-GB" sz="3200" dirty="0">
              <a:solidFill>
                <a:srgbClr val="002060"/>
              </a:solidFill>
            </a:endParaRPr>
          </a:p>
          <a:p>
            <a:pPr marL="457200" indent="-457200">
              <a:buFont typeface="Arial" panose="020B0604020202020204" pitchFamily="34" charset="0"/>
              <a:buChar char="•"/>
            </a:pPr>
            <a:r>
              <a:rPr lang="en-GB" dirty="0">
                <a:solidFill>
                  <a:srgbClr val="002060"/>
                </a:solidFill>
              </a:rPr>
              <a:t>What is COIL?  Clear definition for your project</a:t>
            </a:r>
          </a:p>
          <a:p>
            <a:pPr marL="457200" indent="-457200">
              <a:buFont typeface="Arial" panose="020B0604020202020204" pitchFamily="34" charset="0"/>
              <a:buChar char="•"/>
            </a:pPr>
            <a:r>
              <a:rPr lang="en-GB" dirty="0">
                <a:solidFill>
                  <a:srgbClr val="002060"/>
                </a:solidFill>
              </a:rPr>
              <a:t>Student engagement is fundamental to project success and university reputation</a:t>
            </a:r>
          </a:p>
          <a:p>
            <a:pPr marL="457200" indent="-457200">
              <a:buFont typeface="Arial" panose="020B0604020202020204" pitchFamily="34" charset="0"/>
              <a:buChar char="•"/>
            </a:pPr>
            <a:r>
              <a:rPr lang="en-GB" dirty="0">
                <a:solidFill>
                  <a:srgbClr val="002060"/>
                </a:solidFill>
              </a:rPr>
              <a:t>Staff enthusiasm breeds student engagement</a:t>
            </a:r>
          </a:p>
          <a:p>
            <a:pPr marL="457200" indent="-457200">
              <a:buFont typeface="Arial" panose="020B0604020202020204" pitchFamily="34" charset="0"/>
              <a:buChar char="•"/>
            </a:pPr>
            <a:r>
              <a:rPr lang="en-GB" dirty="0">
                <a:solidFill>
                  <a:srgbClr val="002060"/>
                </a:solidFill>
              </a:rPr>
              <a:t>Don’t underestimate the administrative task / logistics</a:t>
            </a:r>
          </a:p>
          <a:p>
            <a:pPr marL="457200" indent="-457200">
              <a:buFont typeface="Arial" panose="020B0604020202020204" pitchFamily="34" charset="0"/>
              <a:buChar char="•"/>
            </a:pPr>
            <a:r>
              <a:rPr lang="en-GB" dirty="0">
                <a:solidFill>
                  <a:srgbClr val="002060"/>
                </a:solidFill>
              </a:rPr>
              <a:t>Visit to partner institution is valuable / necessary</a:t>
            </a:r>
          </a:p>
          <a:p>
            <a:pPr marL="457200" indent="-457200">
              <a:buFont typeface="Arial" panose="020B0604020202020204" pitchFamily="34" charset="0"/>
              <a:buChar char="•"/>
            </a:pPr>
            <a:r>
              <a:rPr lang="en-GB" dirty="0">
                <a:solidFill>
                  <a:srgbClr val="002060"/>
                </a:solidFill>
              </a:rPr>
              <a:t>The benefits of the pandemic for online learning</a:t>
            </a:r>
          </a:p>
          <a:p>
            <a:pPr marL="457200" indent="-457200">
              <a:buFont typeface="Arial" panose="020B0604020202020204" pitchFamily="34" charset="0"/>
              <a:buChar char="•"/>
            </a:pPr>
            <a:r>
              <a:rPr lang="en-GB" dirty="0">
                <a:solidFill>
                  <a:srgbClr val="002060"/>
                </a:solidFill>
              </a:rPr>
              <a:t>Expect the unexpected</a:t>
            </a:r>
          </a:p>
        </p:txBody>
      </p:sp>
      <p:pic>
        <p:nvPicPr>
          <p:cNvPr id="9" name="Picture 8">
            <a:extLst>
              <a:ext uri="{FF2B5EF4-FFF2-40B4-BE49-F238E27FC236}">
                <a16:creationId xmlns:a16="http://schemas.microsoft.com/office/drawing/2014/main" id="{6FDBEA30-6CC0-40EB-A8CE-4E1CBE795D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00327" y="5255581"/>
            <a:ext cx="2524481" cy="1602419"/>
          </a:xfrm>
          <a:prstGeom prst="rect">
            <a:avLst/>
          </a:prstGeom>
        </p:spPr>
      </p:pic>
    </p:spTree>
    <p:extLst>
      <p:ext uri="{BB962C8B-B14F-4D97-AF65-F5344CB8AC3E}">
        <p14:creationId xmlns:p14="http://schemas.microsoft.com/office/powerpoint/2010/main" val="2584528304"/>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cf106232-c979-4dc7-bef3-b6cc4530d94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BC6F154B95F14B900867E5F5F0DE10" ma:contentTypeVersion="16" ma:contentTypeDescription="Create a new document." ma:contentTypeScope="" ma:versionID="54f32728af79b9e7282d105ea4dc7a83">
  <xsd:schema xmlns:xsd="http://www.w3.org/2001/XMLSchema" xmlns:xs="http://www.w3.org/2001/XMLSchema" xmlns:p="http://schemas.microsoft.com/office/2006/metadata/properties" xmlns:ns3="cf106232-c979-4dc7-bef3-b6cc4530d940" xmlns:ns4="e5724184-4107-43b1-90ea-721afba53e00" targetNamespace="http://schemas.microsoft.com/office/2006/metadata/properties" ma:root="true" ma:fieldsID="f9950039dd640bb56b0d542bcd565666" ns3:_="" ns4:_="">
    <xsd:import namespace="cf106232-c979-4dc7-bef3-b6cc4530d940"/>
    <xsd:import namespace="e5724184-4107-43b1-90ea-721afba53e0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106232-c979-4dc7-bef3-b6cc4530d9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724184-4107-43b1-90ea-721afba53e00"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87189-E5D5-496D-9EAF-C3A31F3AE0E5}">
  <ds:schemaRefs>
    <ds:schemaRef ds:uri="http://schemas.microsoft.com/sharepoint/v3/contenttype/forms"/>
  </ds:schemaRefs>
</ds:datastoreItem>
</file>

<file path=customXml/itemProps2.xml><?xml version="1.0" encoding="utf-8"?>
<ds:datastoreItem xmlns:ds="http://schemas.openxmlformats.org/officeDocument/2006/customXml" ds:itemID="{0166DD6D-1C33-4F85-8421-5A0934979426}">
  <ds:schemaRefs>
    <ds:schemaRef ds:uri="cf106232-c979-4dc7-bef3-b6cc4530d940"/>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e5724184-4107-43b1-90ea-721afba53e00"/>
    <ds:schemaRef ds:uri="http://www.w3.org/XML/1998/namespace"/>
    <ds:schemaRef ds:uri="http://purl.org/dc/dcmitype/"/>
  </ds:schemaRefs>
</ds:datastoreItem>
</file>

<file path=customXml/itemProps3.xml><?xml version="1.0" encoding="utf-8"?>
<ds:datastoreItem xmlns:ds="http://schemas.openxmlformats.org/officeDocument/2006/customXml" ds:itemID="{71637159-7440-407F-9218-C78C2949D8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106232-c979-4dc7-bef3-b6cc4530d940"/>
    <ds:schemaRef ds:uri="e5724184-4107-43b1-90ea-721afba53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532</TotalTime>
  <Words>420</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1_Custom Design</vt:lpstr>
      <vt:lpstr>Custom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Faiz Shah</dc:creator>
  <cp:lastModifiedBy>Thomson, Karen</cp:lastModifiedBy>
  <cp:revision>30</cp:revision>
  <dcterms:created xsi:type="dcterms:W3CDTF">2024-02-21T05:54:36Z</dcterms:created>
  <dcterms:modified xsi:type="dcterms:W3CDTF">2024-03-08T06:18:42Z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0x0101002BBC6F154B95F14B900867E5F5F0DE10</vt:lpwstr>
  </property>
</Properties>
</file>